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5" r:id="rId1"/>
  </p:sldMasterIdLst>
  <p:notesMasterIdLst>
    <p:notesMasterId r:id="rId31"/>
  </p:notesMasterIdLst>
  <p:sldIdLst>
    <p:sldId id="256" r:id="rId2"/>
    <p:sldId id="320" r:id="rId3"/>
    <p:sldId id="324" r:id="rId4"/>
    <p:sldId id="258" r:id="rId5"/>
    <p:sldId id="257" r:id="rId6"/>
    <p:sldId id="259" r:id="rId7"/>
    <p:sldId id="322" r:id="rId8"/>
    <p:sldId id="273" r:id="rId9"/>
    <p:sldId id="274" r:id="rId10"/>
    <p:sldId id="275" r:id="rId11"/>
    <p:sldId id="270" r:id="rId12"/>
    <p:sldId id="271" r:id="rId13"/>
    <p:sldId id="272" r:id="rId14"/>
    <p:sldId id="276" r:id="rId15"/>
    <p:sldId id="278" r:id="rId16"/>
    <p:sldId id="279" r:id="rId17"/>
    <p:sldId id="280" r:id="rId18"/>
    <p:sldId id="281" r:id="rId19"/>
    <p:sldId id="282" r:id="rId20"/>
    <p:sldId id="269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3CC5154-E401-4957-823A-93B8486144DD}">
          <p14:sldIdLst>
            <p14:sldId id="256"/>
            <p14:sldId id="320"/>
            <p14:sldId id="324"/>
            <p14:sldId id="258"/>
            <p14:sldId id="257"/>
            <p14:sldId id="259"/>
            <p14:sldId id="322"/>
            <p14:sldId id="273"/>
            <p14:sldId id="274"/>
            <p14:sldId id="275"/>
            <p14:sldId id="270"/>
            <p14:sldId id="271"/>
            <p14:sldId id="272"/>
            <p14:sldId id="276"/>
            <p14:sldId id="278"/>
            <p14:sldId id="279"/>
            <p14:sldId id="280"/>
            <p14:sldId id="281"/>
            <p14:sldId id="282"/>
            <p14:sldId id="269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ADC50-ECA1-45FD-BC0A-06FFFB0B25AF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82E64-26B0-4F79-9EBA-943AFB3346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9967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210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659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8561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6794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7077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59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3104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091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604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9026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1648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10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83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481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906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443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4C4AE-2F35-49BA-B9B7-C4357F3BCB75}" type="datetimeFigureOut">
              <a:rPr lang="en-IN" smtClean="0"/>
              <a:t>02-08-2026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CF144D-83F9-4A13-9EE5-41BD412BC8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102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B97105E-7CCD-AFA4-2836-4F7F1E55E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7C4A0-78D9-4E54-8646-635221BED94A}" type="slidenum">
              <a:rPr lang="en-IN" smtClean="0"/>
              <a:t>1</a:t>
            </a:fld>
            <a:endParaRPr lang="en-IN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BE0475E4-F5AC-A9C3-3BA6-DC727C71FBE9}"/>
              </a:ext>
            </a:extLst>
          </p:cNvPr>
          <p:cNvSpPr txBox="1"/>
          <p:nvPr/>
        </p:nvSpPr>
        <p:spPr>
          <a:xfrm>
            <a:off x="1859651" y="1883278"/>
            <a:ext cx="9082297" cy="141577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5400" b="1" dirty="0">
                <a:solidFill>
                  <a:srgbClr val="FF0000"/>
                </a:solidFill>
                <a:latin typeface="Bahnschrift" panose="020B0502040204020203" pitchFamily="34" charset="0"/>
              </a:rPr>
              <a:t>D</a:t>
            </a:r>
            <a:r>
              <a:rPr lang="en-IN" sz="5400" b="1" dirty="0">
                <a:latin typeface="Bahnschrift" panose="020B0502040204020203" pitchFamily="34" charset="0"/>
              </a:rPr>
              <a:t>igital </a:t>
            </a:r>
            <a:r>
              <a:rPr lang="en-IN" sz="5400" b="1" dirty="0">
                <a:solidFill>
                  <a:srgbClr val="FF0000"/>
                </a:solidFill>
                <a:latin typeface="Bahnschrift" panose="020B0502040204020203" pitchFamily="34" charset="0"/>
              </a:rPr>
              <a:t>F</a:t>
            </a:r>
            <a:r>
              <a:rPr lang="en-IN" sz="5400" b="1" dirty="0">
                <a:latin typeface="Bahnschrift" panose="020B0502040204020203" pitchFamily="34" charset="0"/>
              </a:rPr>
              <a:t>orensic</a:t>
            </a:r>
            <a:endParaRPr lang="en-IN" sz="5400" b="1" dirty="0"/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Himanshu Joshi 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61E15C5B-5B42-ED5F-E745-EC332516E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9C4DD1D-BBC1-59BD-61D8-42107159E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84D390C1-BD93-06A7-5684-9C39236A3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21EAC7D-88BD-5BC7-A944-DBB5C205C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6" y="5243395"/>
            <a:ext cx="654398" cy="6414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FC1866-3637-6E44-EFC6-469634910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62" y="5294517"/>
            <a:ext cx="539714" cy="539216"/>
          </a:xfrm>
          <a:prstGeom prst="rect">
            <a:avLst/>
          </a:prstGeom>
        </p:spPr>
      </p:pic>
      <p:sp>
        <p:nvSpPr>
          <p:cNvPr id="1027" name="TextBox 1026">
            <a:extLst>
              <a:ext uri="{FF2B5EF4-FFF2-40B4-BE49-F238E27FC236}">
                <a16:creationId xmlns:a16="http://schemas.microsoft.com/office/drawing/2014/main" id="{1F8740C1-B48F-1407-47DE-B53DED91F6F9}"/>
              </a:ext>
            </a:extLst>
          </p:cNvPr>
          <p:cNvSpPr txBox="1"/>
          <p:nvPr/>
        </p:nvSpPr>
        <p:spPr>
          <a:xfrm>
            <a:off x="5333576" y="5359821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hckrhimanshu</a:t>
            </a: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4CE0F427-1A8B-415E-408C-DCE90A644806}"/>
              </a:ext>
            </a:extLst>
          </p:cNvPr>
          <p:cNvSpPr txBox="1"/>
          <p:nvPr/>
        </p:nvSpPr>
        <p:spPr>
          <a:xfrm>
            <a:off x="1283898" y="5349396"/>
            <a:ext cx="7559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Himanshu Joshi 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9E2ED35-B4B8-4138-91C4-B4D615C271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9" y="1786773"/>
            <a:ext cx="2939805" cy="29398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296808-5AD8-F273-5F0D-C42A40724D86}"/>
              </a:ext>
            </a:extLst>
          </p:cNvPr>
          <p:cNvSpPr txBox="1"/>
          <p:nvPr/>
        </p:nvSpPr>
        <p:spPr>
          <a:xfrm>
            <a:off x="8713764" y="5379459"/>
            <a:ext cx="2345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+91-8669140190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A47EF5-86D4-137E-C1D6-3862CB8290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12892" r="17055" b="12716"/>
          <a:stretch>
            <a:fillRect/>
          </a:stretch>
        </p:blipFill>
        <p:spPr>
          <a:xfrm>
            <a:off x="8174050" y="5264690"/>
            <a:ext cx="539714" cy="569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D1199F3-E2FD-D02F-D0B7-23BB81E3D1CF}"/>
              </a:ext>
            </a:extLst>
          </p:cNvPr>
          <p:cNvSpPr txBox="1"/>
          <p:nvPr/>
        </p:nvSpPr>
        <p:spPr>
          <a:xfrm>
            <a:off x="4891138" y="3279878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Cyber Security Expert </a:t>
            </a:r>
            <a:endParaRPr lang="en-I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2275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7E5-9DAF-83ED-CB2C-573C894C0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0"/>
            <a:ext cx="8981872" cy="1285563"/>
          </a:xfrm>
        </p:spPr>
        <p:txBody>
          <a:bodyPr>
            <a:no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Forensic OS Tools for Police Use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AB287DAD-CE48-C746-ABF0-0C07DD5A14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990330"/>
              </p:ext>
            </p:extLst>
          </p:nvPr>
        </p:nvGraphicFramePr>
        <p:xfrm>
          <a:off x="729574" y="836578"/>
          <a:ext cx="10544781" cy="5888041"/>
        </p:xfrm>
        <a:graphic>
          <a:graphicData uri="http://schemas.openxmlformats.org/drawingml/2006/table">
            <a:tbl>
              <a:tblPr/>
              <a:tblGrid>
                <a:gridCol w="3514927">
                  <a:extLst>
                    <a:ext uri="{9D8B030D-6E8A-4147-A177-3AD203B41FA5}">
                      <a16:colId xmlns:a16="http://schemas.microsoft.com/office/drawing/2014/main" val="592561385"/>
                    </a:ext>
                  </a:extLst>
                </a:gridCol>
                <a:gridCol w="3514927">
                  <a:extLst>
                    <a:ext uri="{9D8B030D-6E8A-4147-A177-3AD203B41FA5}">
                      <a16:colId xmlns:a16="http://schemas.microsoft.com/office/drawing/2014/main" val="3754466039"/>
                    </a:ext>
                  </a:extLst>
                </a:gridCol>
                <a:gridCol w="3514927">
                  <a:extLst>
                    <a:ext uri="{9D8B030D-6E8A-4147-A177-3AD203B41FA5}">
                      <a16:colId xmlns:a16="http://schemas.microsoft.com/office/drawing/2014/main" val="1417554477"/>
                    </a:ext>
                  </a:extLst>
                </a:gridCol>
              </a:tblGrid>
              <a:tr h="314313"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OS Tool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Key Features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Ideal Use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935066"/>
                  </a:ext>
                </a:extLst>
              </a:tr>
              <a:tr h="834459">
                <a:tc>
                  <a:txBody>
                    <a:bodyPr/>
                    <a:lstStyle/>
                    <a:p>
                      <a:r>
                        <a:rPr lang="en-IN" sz="1600" b="1" dirty="0"/>
                        <a:t>CSI Linux</a:t>
                      </a:r>
                      <a:endParaRPr lang="en-IN" sz="1600" dirty="0"/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Complete investigation platform: forensics, OSINT, crypto tracing, memory &amp; malware analysis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Police cyber cells, advanced investigations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088677"/>
                  </a:ext>
                </a:extLst>
              </a:tr>
              <a:tr h="834459">
                <a:tc>
                  <a:txBody>
                    <a:bodyPr/>
                    <a:lstStyle/>
                    <a:p>
                      <a:r>
                        <a:rPr lang="en-IN" sz="1600" b="1" dirty="0"/>
                        <a:t>SIFT Workstation</a:t>
                      </a:r>
                      <a:r>
                        <a:rPr lang="en-IN" sz="1600" dirty="0"/>
                        <a:t> (by SANS)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Professional-grade forensic suite; timeline, disk, memory &amp; file system forensics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Incident response &amp; digital evidence analysis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40247"/>
                  </a:ext>
                </a:extLst>
              </a:tr>
              <a:tr h="834459">
                <a:tc>
                  <a:txBody>
                    <a:bodyPr/>
                    <a:lstStyle/>
                    <a:p>
                      <a:r>
                        <a:rPr lang="en-IN" sz="1600" b="1"/>
                        <a:t>CAINE Linux</a:t>
                      </a:r>
                      <a:endParaRPr lang="en-IN" sz="1600"/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GUI-focused, beginner-friendly forensic OS with tools like Autopsy, Sleuth Kit, Volatility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Field investigations, court-presentable evidence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075655"/>
                  </a:ext>
                </a:extLst>
              </a:tr>
              <a:tr h="834459">
                <a:tc>
                  <a:txBody>
                    <a:bodyPr/>
                    <a:lstStyle/>
                    <a:p>
                      <a:r>
                        <a:rPr lang="en-IN" sz="1600" b="1"/>
                        <a:t>DEFT Linux</a:t>
                      </a:r>
                      <a:endParaRPr lang="en-IN" sz="1600"/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Pre-configured forensic distro with disk imaging, analysis &amp; mobile forensics tools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General forensic analysis &amp; triage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55094"/>
                  </a:ext>
                </a:extLst>
              </a:tr>
              <a:tr h="619059">
                <a:tc>
                  <a:txBody>
                    <a:bodyPr/>
                    <a:lstStyle/>
                    <a:p>
                      <a:r>
                        <a:rPr lang="en-IN" sz="1600" b="1"/>
                        <a:t>Tsurugi Linux</a:t>
                      </a:r>
                      <a:endParaRPr lang="en-IN" sz="1600"/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Advanced forensic &amp; malware analysis suite, used in cybercrime units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Deep malware, memory &amp; mobile device analysis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651371"/>
                  </a:ext>
                </a:extLst>
              </a:tr>
              <a:tr h="834459">
                <a:tc>
                  <a:txBody>
                    <a:bodyPr/>
                    <a:lstStyle/>
                    <a:p>
                      <a:r>
                        <a:rPr lang="en-IN" sz="1600" b="1"/>
                        <a:t>Paladin Forensic Suite</a:t>
                      </a:r>
                      <a:endParaRPr lang="en-IN" sz="1600"/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USB-based forensic OS with disk imaging, file carving, password recovery tools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On-site data collection and first responder kits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785693"/>
                  </a:ext>
                </a:extLst>
              </a:tr>
              <a:tr h="619059">
                <a:tc>
                  <a:txBody>
                    <a:bodyPr/>
                    <a:lstStyle/>
                    <a:p>
                      <a:r>
                        <a:rPr lang="en-IN" sz="1600" b="1" dirty="0"/>
                        <a:t>Kali Linux (Forensics Mode)</a:t>
                      </a:r>
                      <a:endParaRPr lang="en-IN" sz="1600" dirty="0"/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Comes with Autopsy, Volatility, Binwalk, etc.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When combined with offensive cybersecurity investigations</a:t>
                      </a:r>
                    </a:p>
                  </a:txBody>
                  <a:tcPr marL="50854" marR="50854" marT="25427" marB="254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532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305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9F18-9019-9E00-634C-1D28E884A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"/>
            <a:ext cx="7772400" cy="1420238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Mobile Device Forensic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918617-2488-A332-C509-110DF07BE7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176058"/>
              </p:ext>
            </p:extLst>
          </p:nvPr>
        </p:nvGraphicFramePr>
        <p:xfrm>
          <a:off x="575553" y="807396"/>
          <a:ext cx="11040894" cy="5645448"/>
        </p:xfrm>
        <a:graphic>
          <a:graphicData uri="http://schemas.openxmlformats.org/drawingml/2006/table">
            <a:tbl>
              <a:tblPr/>
              <a:tblGrid>
                <a:gridCol w="3404681">
                  <a:extLst>
                    <a:ext uri="{9D8B030D-6E8A-4147-A177-3AD203B41FA5}">
                      <a16:colId xmlns:a16="http://schemas.microsoft.com/office/drawing/2014/main" val="1529500039"/>
                    </a:ext>
                  </a:extLst>
                </a:gridCol>
                <a:gridCol w="4445541">
                  <a:extLst>
                    <a:ext uri="{9D8B030D-6E8A-4147-A177-3AD203B41FA5}">
                      <a16:colId xmlns:a16="http://schemas.microsoft.com/office/drawing/2014/main" val="2769321321"/>
                    </a:ext>
                  </a:extLst>
                </a:gridCol>
                <a:gridCol w="3190672">
                  <a:extLst>
                    <a:ext uri="{9D8B030D-6E8A-4147-A177-3AD203B41FA5}">
                      <a16:colId xmlns:a16="http://schemas.microsoft.com/office/drawing/2014/main" val="494185154"/>
                    </a:ext>
                  </a:extLst>
                </a:gridCol>
              </a:tblGrid>
              <a:tr h="299668"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Tool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Key Features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Platforms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162332"/>
                  </a:ext>
                </a:extLst>
              </a:tr>
              <a:tr h="751550">
                <a:tc>
                  <a:txBody>
                    <a:bodyPr/>
                    <a:lstStyle/>
                    <a:p>
                      <a:r>
                        <a:rPr lang="en-IN" sz="1600" b="1" dirty="0"/>
                        <a:t>Cellebrite UFED</a:t>
                      </a:r>
                      <a:endParaRPr lang="en-IN" sz="1600" dirty="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Industry-leading tool for data extraction, decoding, and analysis from smartphones and cloud.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Android, iOS, feature phones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007901"/>
                  </a:ext>
                </a:extLst>
              </a:tr>
              <a:tr h="751550">
                <a:tc>
                  <a:txBody>
                    <a:bodyPr/>
                    <a:lstStyle/>
                    <a:p>
                      <a:r>
                        <a:rPr lang="en-IN" sz="1600" b="1"/>
                        <a:t>Magnet AXIOM</a:t>
                      </a:r>
                      <a:endParaRPr lang="en-IN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Extracts mobile, computer, and cloud data; creates timelines and visualizations.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Android, iOS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65587"/>
                  </a:ext>
                </a:extLst>
              </a:tr>
              <a:tr h="751550">
                <a:tc>
                  <a:txBody>
                    <a:bodyPr/>
                    <a:lstStyle/>
                    <a:p>
                      <a:r>
                        <a:rPr lang="en-IN" sz="1600" b="1"/>
                        <a:t>Oxygen Forensics Detective</a:t>
                      </a:r>
                      <a:endParaRPr lang="en-IN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Accesses device data, cloud services, and apps; supports drone data and IoT.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Android, iOS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13564"/>
                  </a:ext>
                </a:extLst>
              </a:tr>
              <a:tr h="578116">
                <a:tc>
                  <a:txBody>
                    <a:bodyPr/>
                    <a:lstStyle/>
                    <a:p>
                      <a:r>
                        <a:rPr lang="en-IN" sz="1600" b="1"/>
                        <a:t>MSAB XRY</a:t>
                      </a:r>
                      <a:endParaRPr lang="en-IN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Secure tool used by police to extract and decode data from mobile devices.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Android, iOS, GPS, SIM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165221"/>
                  </a:ext>
                </a:extLst>
              </a:tr>
              <a:tr h="578116">
                <a:tc>
                  <a:txBody>
                    <a:bodyPr/>
                    <a:lstStyle/>
                    <a:p>
                      <a:r>
                        <a:rPr lang="en-IN" sz="1600" b="1"/>
                        <a:t>Elcomsoft iOS Forensic Toolkit</a:t>
                      </a:r>
                      <a:endParaRPr lang="en-IN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Extracts full file system and keychain from iPhones and iPads.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iOS only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795878"/>
                  </a:ext>
                </a:extLst>
              </a:tr>
              <a:tr h="751550">
                <a:tc>
                  <a:txBody>
                    <a:bodyPr/>
                    <a:lstStyle/>
                    <a:p>
                      <a:r>
                        <a:rPr lang="en-IN" sz="1600" b="1"/>
                        <a:t>MOBILedit Forensic Express</a:t>
                      </a:r>
                      <a:endParaRPr lang="en-IN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Data extraction and reporting; includes malware detection and timeline analysis.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Android, iOS, Windows Phone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768757"/>
                  </a:ext>
                </a:extLst>
              </a:tr>
              <a:tr h="578116">
                <a:tc>
                  <a:txBody>
                    <a:bodyPr/>
                    <a:lstStyle/>
                    <a:p>
                      <a:r>
                        <a:rPr lang="it-IT" sz="1600" b="1"/>
                        <a:t>ADF Mobile Device Investigator (MDI)</a:t>
                      </a:r>
                      <a:endParaRPr lang="it-IT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Quick triage of digital evidence from mobile devices in the field.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Android, iOS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051283"/>
                  </a:ext>
                </a:extLst>
              </a:tr>
              <a:tr h="578116">
                <a:tc>
                  <a:txBody>
                    <a:bodyPr/>
                    <a:lstStyle/>
                    <a:p>
                      <a:r>
                        <a:rPr lang="en-IN" sz="1600" b="1"/>
                        <a:t>Paraben Device Seizure</a:t>
                      </a:r>
                      <a:endParaRPr lang="en-IN" sz="1600"/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Comprehensive mobile acquisition and analysis tool.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Android, iOS, feature phones</a:t>
                      </a:r>
                    </a:p>
                  </a:txBody>
                  <a:tcPr marL="47145" marR="47145" marT="23573" marB="235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662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808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ABB82-8092-EAF4-AA11-CEFEDD604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497" y="367051"/>
            <a:ext cx="8489004" cy="1605064"/>
          </a:xfrm>
        </p:spPr>
        <p:txBody>
          <a:bodyPr>
            <a:no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  <a:r>
              <a:rPr lang="en-US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Recocery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Free Tool  For Android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94E991-6AB0-C091-9B2F-4D6F64E841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089301"/>
              </p:ext>
            </p:extLst>
          </p:nvPr>
        </p:nvGraphicFramePr>
        <p:xfrm>
          <a:off x="1981199" y="1318098"/>
          <a:ext cx="8229600" cy="5172851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13089263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02598007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72303868"/>
                    </a:ext>
                  </a:extLst>
                </a:gridCol>
              </a:tblGrid>
              <a:tr h="389774">
                <a:tc>
                  <a:txBody>
                    <a:bodyPr/>
                    <a:lstStyle/>
                    <a:p>
                      <a:r>
                        <a:rPr lang="en-IN" sz="1600" b="1" u="sng"/>
                        <a:t>Tool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/>
                        <a:t>Features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Notes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50184"/>
                  </a:ext>
                </a:extLst>
              </a:tr>
              <a:tr h="956615">
                <a:tc>
                  <a:txBody>
                    <a:bodyPr/>
                    <a:lstStyle/>
                    <a:p>
                      <a:r>
                        <a:rPr lang="en-IN" sz="1600" b="1" dirty="0" err="1"/>
                        <a:t>DiskDigger</a:t>
                      </a:r>
                      <a:r>
                        <a:rPr lang="en-IN" sz="1600" b="1" dirty="0"/>
                        <a:t> (for Android)</a:t>
                      </a:r>
                      <a:endParaRPr lang="en-IN" sz="1600" dirty="0"/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Recover deleted photos and images from internal storage or SD card.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Available on Google Play; root access recommended for deep scan.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9910257"/>
                  </a:ext>
                </a:extLst>
              </a:tr>
              <a:tr h="669631">
                <a:tc>
                  <a:txBody>
                    <a:bodyPr/>
                    <a:lstStyle/>
                    <a:p>
                      <a:r>
                        <a:rPr lang="en-US" sz="1600" b="1"/>
                        <a:t>Dr.Fone - Data Recovery (Free Trial)</a:t>
                      </a:r>
                      <a:endParaRPr lang="en-US" sz="1600"/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Recover contacts, messages, call logs, photos.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Limited recovery in free version.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81988"/>
                  </a:ext>
                </a:extLst>
              </a:tr>
              <a:tr h="956615">
                <a:tc>
                  <a:txBody>
                    <a:bodyPr/>
                    <a:lstStyle/>
                    <a:p>
                      <a:r>
                        <a:rPr lang="en-IN" sz="1600" b="1"/>
                        <a:t>Tenorshare UltData for Android</a:t>
                      </a:r>
                      <a:endParaRPr lang="en-IN" sz="1600"/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Recovers WhatsApp, photos, and messages.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Free version allows preview; recovery is limited.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91413"/>
                  </a:ext>
                </a:extLst>
              </a:tr>
              <a:tr h="1243601">
                <a:tc>
                  <a:txBody>
                    <a:bodyPr/>
                    <a:lstStyle/>
                    <a:p>
                      <a:r>
                        <a:rPr lang="en-IN" sz="1600" b="1"/>
                        <a:t>iMobie DroidKit (Free)</a:t>
                      </a:r>
                      <a:endParaRPr lang="en-IN" sz="1600"/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Recovers deleted data without root, works on corrupted Android systems.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Some features locked behind paywall.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465146"/>
                  </a:ext>
                </a:extLst>
              </a:tr>
              <a:tr h="956615">
                <a:tc>
                  <a:txBody>
                    <a:bodyPr/>
                    <a:lstStyle/>
                    <a:p>
                      <a:r>
                        <a:rPr lang="en-IN" sz="1600" b="1" dirty="0" err="1"/>
                        <a:t>PhotoRec</a:t>
                      </a:r>
                      <a:r>
                        <a:rPr lang="en-IN" sz="1600" dirty="0"/>
                        <a:t> </a:t>
                      </a:r>
                      <a:r>
                        <a:rPr lang="en-IN" sz="1600" i="1" dirty="0"/>
                        <a:t>(open-source)</a:t>
                      </a:r>
                      <a:endParaRPr lang="en-IN" sz="1600" dirty="0"/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Recovers a wide range of file types from Android SD cards.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Command-line interface; best for advanced users.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931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388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53DDD-E939-9570-CAF8-A1A008D28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79379"/>
            <a:ext cx="7772400" cy="1517516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Recovery For IOS / Apple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BBCACF-D7E8-18E4-EF83-96C405CF1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987629"/>
              </p:ext>
            </p:extLst>
          </p:nvPr>
        </p:nvGraphicFramePr>
        <p:xfrm>
          <a:off x="998706" y="1585609"/>
          <a:ext cx="10194588" cy="4241260"/>
        </p:xfrm>
        <a:graphic>
          <a:graphicData uri="http://schemas.openxmlformats.org/drawingml/2006/table">
            <a:tbl>
              <a:tblPr/>
              <a:tblGrid>
                <a:gridCol w="3249038">
                  <a:extLst>
                    <a:ext uri="{9D8B030D-6E8A-4147-A177-3AD203B41FA5}">
                      <a16:colId xmlns:a16="http://schemas.microsoft.com/office/drawing/2014/main" val="3871474668"/>
                    </a:ext>
                  </a:extLst>
                </a:gridCol>
                <a:gridCol w="3618690">
                  <a:extLst>
                    <a:ext uri="{9D8B030D-6E8A-4147-A177-3AD203B41FA5}">
                      <a16:colId xmlns:a16="http://schemas.microsoft.com/office/drawing/2014/main" val="603633556"/>
                    </a:ext>
                  </a:extLst>
                </a:gridCol>
                <a:gridCol w="3326860">
                  <a:extLst>
                    <a:ext uri="{9D8B030D-6E8A-4147-A177-3AD203B41FA5}">
                      <a16:colId xmlns:a16="http://schemas.microsoft.com/office/drawing/2014/main" val="1491722652"/>
                    </a:ext>
                  </a:extLst>
                </a:gridCol>
              </a:tblGrid>
              <a:tr h="484716">
                <a:tc>
                  <a:txBody>
                    <a:bodyPr/>
                    <a:lstStyle/>
                    <a:p>
                      <a:r>
                        <a:rPr lang="en-IN" b="1" u="sng"/>
                        <a:t>Tool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 u="sng"/>
                        <a:t>Features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 u="sng" dirty="0"/>
                        <a:t>Notes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99743"/>
                  </a:ext>
                </a:extLst>
              </a:tr>
              <a:tr h="848252">
                <a:tc>
                  <a:txBody>
                    <a:bodyPr/>
                    <a:lstStyle/>
                    <a:p>
                      <a:r>
                        <a:rPr lang="en-US" b="1"/>
                        <a:t>EaseUS MobiSaver Free for iOS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Recover contacts, messages, photos, videos.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 free version, preview available.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589159"/>
                  </a:ext>
                </a:extLst>
              </a:tr>
              <a:tr h="1211788">
                <a:tc>
                  <a:txBody>
                    <a:bodyPr/>
                    <a:lstStyle/>
                    <a:p>
                      <a:r>
                        <a:rPr lang="en-US" b="1"/>
                        <a:t>PhoneRescue for iOS (Free Trial)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Recovers 25+ types of data including WhatsApp and SMS.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Free to scan and preview.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035248"/>
                  </a:ext>
                </a:extLst>
              </a:tr>
              <a:tr h="848252">
                <a:tc>
                  <a:txBody>
                    <a:bodyPr/>
                    <a:lstStyle/>
                    <a:p>
                      <a:r>
                        <a:rPr lang="en-US" b="1"/>
                        <a:t>Dr.Fone - iOS Recovery (Free)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Extracts data from device or iCloud/iTunes backups.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Recovery requires purchase, preview is free.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771414"/>
                  </a:ext>
                </a:extLst>
              </a:tr>
              <a:tr h="848252">
                <a:tc>
                  <a:txBody>
                    <a:bodyPr/>
                    <a:lstStyle/>
                    <a:p>
                      <a:r>
                        <a:rPr lang="en-IN" b="1"/>
                        <a:t>iTunes Backup Restore (manual)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If backups exist, data can be recovered for free.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 third-party software needed.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272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746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9E97-22EE-0C66-6C30-6D04025C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21013"/>
            <a:ext cx="7772400" cy="1371599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Forensic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24C69A9-A888-BA25-9E6E-7419BD04C4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81200" y="1371599"/>
            <a:ext cx="97989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 dirty="0">
                <a:latin typeface="Arial" panose="020B0604020202020204" pitchFamily="34" charset="0"/>
              </a:rPr>
              <a:t>What is Network Forensics?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The practice of intercepting, recording, and analyzing network packets to trace malicious activity, data exfiltration, unauthorized access, or policy abuse.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B8BE3B-B23A-F824-D08A-861E86B2D866}"/>
              </a:ext>
            </a:extLst>
          </p:cNvPr>
          <p:cNvSpPr txBox="1"/>
          <p:nvPr/>
        </p:nvSpPr>
        <p:spPr>
          <a:xfrm>
            <a:off x="1752600" y="2743198"/>
            <a:ext cx="8229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sz="2000" b="1" dirty="0"/>
              <a:t>    What You Can Investigate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Suspicious IP communications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Unauthorized data transfer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Malware </a:t>
            </a:r>
            <a:r>
              <a:rPr lang="en-IN" sz="2000" dirty="0" err="1"/>
              <a:t>behavior</a:t>
            </a:r>
            <a:r>
              <a:rPr lang="en-IN" sz="2000" dirty="0"/>
              <a:t> (via command &amp; control communication)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VoIP session reconstruction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Email, web, and chat session monitoring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Downloaded files (from HTTP, FTP)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DNS </a:t>
            </a:r>
            <a:r>
              <a:rPr lang="en-IN" sz="2000" dirty="0" err="1"/>
              <a:t>tunneling</a:t>
            </a:r>
            <a:r>
              <a:rPr lang="en-IN" sz="2000" dirty="0"/>
              <a:t>, lateral movement, etc</a:t>
            </a:r>
          </a:p>
        </p:txBody>
      </p:sp>
    </p:spTree>
    <p:extLst>
      <p:ext uri="{BB962C8B-B14F-4D97-AF65-F5344CB8AC3E}">
        <p14:creationId xmlns:p14="http://schemas.microsoft.com/office/powerpoint/2010/main" val="264143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3B65-CD9D-266A-02E0-0F5DCC15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7784"/>
            <a:ext cx="7772400" cy="1643976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Forensic Tool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32A75A-E140-61A8-AACB-35BF424A3E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529601"/>
              </p:ext>
            </p:extLst>
          </p:nvPr>
        </p:nvGraphicFramePr>
        <p:xfrm>
          <a:off x="726333" y="1079772"/>
          <a:ext cx="10739334" cy="5561522"/>
        </p:xfrm>
        <a:graphic>
          <a:graphicData uri="http://schemas.openxmlformats.org/drawingml/2006/table">
            <a:tbl>
              <a:tblPr/>
              <a:tblGrid>
                <a:gridCol w="2645924">
                  <a:extLst>
                    <a:ext uri="{9D8B030D-6E8A-4147-A177-3AD203B41FA5}">
                      <a16:colId xmlns:a16="http://schemas.microsoft.com/office/drawing/2014/main" val="266006097"/>
                    </a:ext>
                  </a:extLst>
                </a:gridCol>
                <a:gridCol w="1926076">
                  <a:extLst>
                    <a:ext uri="{9D8B030D-6E8A-4147-A177-3AD203B41FA5}">
                      <a16:colId xmlns:a16="http://schemas.microsoft.com/office/drawing/2014/main" val="1879606827"/>
                    </a:ext>
                  </a:extLst>
                </a:gridCol>
                <a:gridCol w="6167334">
                  <a:extLst>
                    <a:ext uri="{9D8B030D-6E8A-4147-A177-3AD203B41FA5}">
                      <a16:colId xmlns:a16="http://schemas.microsoft.com/office/drawing/2014/main" val="2818652419"/>
                    </a:ext>
                  </a:extLst>
                </a:gridCol>
              </a:tblGrid>
              <a:tr h="280346"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Tool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Type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Description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939706"/>
                  </a:ext>
                </a:extLst>
              </a:tr>
              <a:tr h="659381">
                <a:tc>
                  <a:txBody>
                    <a:bodyPr/>
                    <a:lstStyle/>
                    <a:p>
                      <a:r>
                        <a:rPr lang="en-IN" sz="1600" b="1"/>
                        <a:t>Wireshark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Free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Packet analyzer that captures and inspects real-time network traffic. Most used in network forensics.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10696"/>
                  </a:ext>
                </a:extLst>
              </a:tr>
              <a:tr h="659381">
                <a:tc>
                  <a:txBody>
                    <a:bodyPr/>
                    <a:lstStyle/>
                    <a:p>
                      <a:r>
                        <a:rPr lang="en-IN" sz="1600" b="1"/>
                        <a:t>NetworkMiner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Free/Pro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Passive network sniffer that extracts artifacts (e.g., files, credentials) from PCAPs.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6475002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r>
                        <a:rPr lang="en-IN" sz="1600" b="1"/>
                        <a:t>Xplico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Reconstructs sessions (emails, VoIP, HTTP) from captured network traffic.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913287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r>
                        <a:rPr lang="en-IN" sz="1600" b="1"/>
                        <a:t>tcpdump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 (CLI)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Command-line tool for capturing network traffic on Unix-based systems.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49595"/>
                  </a:ext>
                </a:extLst>
              </a:tr>
              <a:tr h="461865">
                <a:tc>
                  <a:txBody>
                    <a:bodyPr/>
                    <a:lstStyle/>
                    <a:p>
                      <a:r>
                        <a:rPr lang="en-IN" sz="1600" b="1"/>
                        <a:t>Arkime (formerly Moloch)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Open-source, large-scale full-packet capture and indexing system.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409507"/>
                  </a:ext>
                </a:extLst>
              </a:tr>
              <a:tr h="455458">
                <a:tc>
                  <a:txBody>
                    <a:bodyPr/>
                    <a:lstStyle/>
                    <a:p>
                      <a:r>
                        <a:rPr lang="en-IN" sz="1600" b="1"/>
                        <a:t>NfSen / Nfdump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Used for analyzing NetFlow data from routers/firewalls.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139554"/>
                  </a:ext>
                </a:extLst>
              </a:tr>
              <a:tr h="659381">
                <a:tc>
                  <a:txBody>
                    <a:bodyPr/>
                    <a:lstStyle/>
                    <a:p>
                      <a:r>
                        <a:rPr lang="en-IN" sz="1600" b="1"/>
                        <a:t>Suricata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Free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Intrusion detection system (IDS) that can capture and log network traffic in real-time.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10253"/>
                  </a:ext>
                </a:extLst>
              </a:tr>
              <a:tr h="659381">
                <a:tc>
                  <a:txBody>
                    <a:bodyPr/>
                    <a:lstStyle/>
                    <a:p>
                      <a:r>
                        <a:rPr lang="en-IN" sz="1600" b="1"/>
                        <a:t>Bro/Zeek</a:t>
                      </a:r>
                      <a:endParaRPr lang="en-IN" sz="160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High-level network monitoring framework that logs connection metadata (DNS, HTTP, SSL).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102566"/>
                  </a:ext>
                </a:extLst>
              </a:tr>
              <a:tr h="659381">
                <a:tc>
                  <a:txBody>
                    <a:bodyPr/>
                    <a:lstStyle/>
                    <a:p>
                      <a:r>
                        <a:rPr lang="en-IN" sz="1600" b="1" dirty="0"/>
                        <a:t>Security Onion</a:t>
                      </a:r>
                      <a:endParaRPr lang="en-IN" sz="1600" dirty="0"/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Free OS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A Linux distro with Zeek, Suricata, </a:t>
                      </a:r>
                      <a:r>
                        <a:rPr lang="en-IN" sz="1600" dirty="0" err="1"/>
                        <a:t>Wazuh</a:t>
                      </a:r>
                      <a:r>
                        <a:rPr lang="en-IN" sz="1600" dirty="0"/>
                        <a:t>, Kibana—complete network forensic &amp; SIEM suite.</a:t>
                      </a:r>
                    </a:p>
                  </a:txBody>
                  <a:tcPr marL="42698" marR="42698" marT="21349" marB="213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849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99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1FAFE-98C3-72CE-3EAA-BADED2A0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10331"/>
            <a:ext cx="7772400" cy="1009249"/>
          </a:xfrm>
        </p:spPr>
        <p:txBody>
          <a:bodyPr>
            <a:normAutofit/>
          </a:bodyPr>
          <a:lstStyle/>
          <a:p>
            <a:pPr algn="ctr"/>
            <a:r>
              <a:rPr lang="en-IN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 &amp; Drone Forensics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3513E-D0C1-8EBF-0BD7-E821D4EF6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295600"/>
            <a:ext cx="7772400" cy="1696217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What Is IOT Forensics ?</a:t>
            </a:r>
          </a:p>
          <a:p>
            <a:r>
              <a:rPr lang="en-US" sz="1800" b="1" dirty="0"/>
              <a:t>IoT forensics</a:t>
            </a:r>
            <a:r>
              <a:rPr lang="en-US" sz="1800" dirty="0"/>
              <a:t> involves collecting and analyzing data from </a:t>
            </a:r>
            <a:r>
              <a:rPr lang="en-US" sz="1800" b="1" dirty="0"/>
              <a:t>smart devices</a:t>
            </a:r>
            <a:r>
              <a:rPr lang="en-US" sz="1800" dirty="0"/>
              <a:t> (CCTV, smartwatches, smart home hubs, medical devices, etc.) that are connected to the internet and interact with their environment</a:t>
            </a:r>
          </a:p>
          <a:p>
            <a:r>
              <a:rPr lang="en-US" sz="1800" dirty="0"/>
              <a:t>IOT full form Internet Of Things.</a:t>
            </a:r>
          </a:p>
          <a:p>
            <a:pPr marL="0" indent="0">
              <a:buNone/>
            </a:pPr>
            <a:endParaRPr lang="en-IN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EB42FD-0566-6B1F-5566-B1583E564001}"/>
              </a:ext>
            </a:extLst>
          </p:cNvPr>
          <p:cNvSpPr txBox="1"/>
          <p:nvPr/>
        </p:nvSpPr>
        <p:spPr>
          <a:xfrm>
            <a:off x="2209800" y="3077565"/>
            <a:ext cx="785022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sz="2000" b="1" dirty="0"/>
              <a:t>    </a:t>
            </a:r>
            <a:r>
              <a:rPr lang="en-IN" sz="2800" b="1" dirty="0"/>
              <a:t>Common IoT Devices in Forensics</a:t>
            </a:r>
          </a:p>
          <a:p>
            <a:pPr>
              <a:buNone/>
            </a:pPr>
            <a:endParaRPr lang="en-IN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Smartwatches (e.g., Apple Watch, Fitbit)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Smart speakers (Amazon Echo, Google Home)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IP/CCTV Cameras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Smart TVs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Smart locks and doorbells (Ring, Nest)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Smart appliances (fridges, thermostats)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000" dirty="0"/>
              <a:t>   Connected vehicles (Telematics data)</a:t>
            </a:r>
          </a:p>
        </p:txBody>
      </p:sp>
    </p:spTree>
    <p:extLst>
      <p:ext uri="{BB962C8B-B14F-4D97-AF65-F5344CB8AC3E}">
        <p14:creationId xmlns:p14="http://schemas.microsoft.com/office/powerpoint/2010/main" val="944111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0E3A7-C5C4-4C8D-A7B0-A38F12B7D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98834"/>
            <a:ext cx="7772400" cy="1235413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 Forensic Tool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22F745-C582-83C6-76D9-00A71FAC9F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053945"/>
              </p:ext>
            </p:extLst>
          </p:nvPr>
        </p:nvGraphicFramePr>
        <p:xfrm>
          <a:off x="1981200" y="1417320"/>
          <a:ext cx="8229600" cy="45720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18612931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9179608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b="1" u="sng"/>
                        <a:t>Tool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 u="sng" dirty="0"/>
                        <a:t>Use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187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Autopsy + IoT Modules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Analyze extracted storage from IoT hubs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490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 dirty="0"/>
                        <a:t>Wireshark / Zeek</a:t>
                      </a:r>
                      <a:endParaRPr lang="en-IN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Capture and analyze IoT network communication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152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 dirty="0"/>
                        <a:t>FTK / X-Ways</a:t>
                      </a:r>
                      <a:endParaRPr lang="en-IN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Analyze IoT firmware images and local storage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013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Firmware Analysis Tools</a:t>
                      </a:r>
                      <a:r>
                        <a:rPr lang="en-US"/>
                        <a:t>: Binwalk, IDA Pro, Ghidra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Reverse-engineer IoT firmware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206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IoT Inspector (firmware security)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Analyze vulnerabilities and data leaks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845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Cloud Forensics Tools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Access synced IoT data (Alexa, Google Home)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232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Router Logs / DHCP logs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Track IoT device connections on networks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284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602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D37C3-02E1-10B7-7AEC-9728F8F3C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11" y="330740"/>
            <a:ext cx="7772400" cy="1332689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Drone Forensic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E8EA2-B63E-ED24-91DC-EA1E2ADFD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022" y="1322965"/>
            <a:ext cx="7694578" cy="1645496"/>
          </a:xfrm>
        </p:spPr>
        <p:txBody>
          <a:bodyPr/>
          <a:lstStyle/>
          <a:p>
            <a:r>
              <a:rPr lang="en-US" b="1" dirty="0"/>
              <a:t>What Is Drone Forensic ?</a:t>
            </a:r>
          </a:p>
          <a:p>
            <a:r>
              <a:rPr lang="en-US" sz="2000" b="1" dirty="0"/>
              <a:t>Drone forensics</a:t>
            </a:r>
            <a:r>
              <a:rPr lang="en-US" sz="2000" dirty="0"/>
              <a:t> focuses on analyzing UAV devices (like DJI drones) to extract flight logs, media, GPS tracks, and communication data that can act as digital evidence.</a:t>
            </a:r>
          </a:p>
          <a:p>
            <a:endParaRPr lang="en-IN" sz="2000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558422A-04FE-C392-F06D-394A9E4835AC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059021" y="2395247"/>
            <a:ext cx="8326874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IN" sz="2400" b="1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IN" sz="2400" b="1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IN" sz="2400" b="1" dirty="0"/>
              <a:t>  </a:t>
            </a:r>
            <a:r>
              <a:rPr lang="en-IN" sz="2800" b="1" dirty="0"/>
              <a:t>Data Acquired from Drones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400" b="1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Flight logs</a:t>
            </a:r>
            <a:r>
              <a:rPr lang="en-US" altLang="en-US" dirty="0">
                <a:latin typeface="Arial" panose="020B0604020202020204" pitchFamily="34" charset="0"/>
              </a:rPr>
              <a:t> (locations, altitude, time)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Media</a:t>
            </a:r>
            <a:r>
              <a:rPr lang="en-US" altLang="en-US" dirty="0">
                <a:latin typeface="Arial" panose="020B0604020202020204" pitchFamily="34" charset="0"/>
              </a:rPr>
              <a:t> (photos, videos, audio)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GPS coordinates</a:t>
            </a:r>
            <a:endParaRPr lang="en-US" altLang="en-US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Controller IDs</a:t>
            </a:r>
            <a:endParaRPr lang="en-US" altLang="en-US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Wi-Fi and telemetry data</a:t>
            </a:r>
            <a:endParaRPr lang="en-US" altLang="en-US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Crash reports</a:t>
            </a:r>
            <a:endParaRPr lang="en-US" altLang="en-US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   Payload deployment info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274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06BBE-2A4C-1062-7B8B-959BD6ACA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94554"/>
            <a:ext cx="7772400" cy="1332689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Drone Forensic Tool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68094A-EBD1-B7B6-92A9-BF368BA08D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172656"/>
              </p:ext>
            </p:extLst>
          </p:nvPr>
        </p:nvGraphicFramePr>
        <p:xfrm>
          <a:off x="1981200" y="1234440"/>
          <a:ext cx="8229600" cy="438912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323932835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4471912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b="1" u="sng"/>
                        <a:t>Tool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 u="sng" dirty="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888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DJI Flight Log Viewer</a:t>
                      </a:r>
                      <a:r>
                        <a:rPr lang="en-US"/>
                        <a:t> / </a:t>
                      </a:r>
                      <a:r>
                        <a:rPr lang="en-US" b="1"/>
                        <a:t>CSVtoKML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Visualize DJI drone flight paths in Google Earth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29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Autel Explorer App Data Viewer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Parses logs from </a:t>
                      </a:r>
                      <a:r>
                        <a:rPr lang="en-IN" dirty="0" err="1"/>
                        <a:t>Autel</a:t>
                      </a:r>
                      <a:r>
                        <a:rPr lang="en-IN" dirty="0"/>
                        <a:t> drones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915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OpenDroneMap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Processes images and 3D mapping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165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Airdata UAV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Online log analysis for multiple drone types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216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EXIFTool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Extract metadata from drone photos and videos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589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UAV Log Viewer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/>
                        <a:t>Analyze raw logs from drone storage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351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b="1"/>
                        <a:t>BlackBox Extractor</a:t>
                      </a:r>
                      <a:endParaRPr lang="en-IN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Extract internal logs from DJI drones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1901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Cloud-based tools</a:t>
                      </a:r>
                      <a:r>
                        <a:rPr lang="en-US"/>
                        <a:t> (DJI Cloud, Parrot Cloud)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Access synced flight data (requires legal access)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64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D792FB50-CF70-4683-C480-A497651CC076}"/>
              </a:ext>
            </a:extLst>
          </p:cNvPr>
          <p:cNvSpPr/>
          <p:nvPr/>
        </p:nvSpPr>
        <p:spPr>
          <a:xfrm>
            <a:off x="2033586" y="475398"/>
            <a:ext cx="8296275" cy="140171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B97105E-7CCD-AFA4-2836-4F7F1E55E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7C4A0-78D9-4E54-8646-635221BED94A}" type="slidenum">
              <a:rPr lang="en-IN" smtClean="0"/>
              <a:t>2</a:t>
            </a:fld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BE968B-4FDF-61CF-1034-C8E00F3DF395}"/>
              </a:ext>
            </a:extLst>
          </p:cNvPr>
          <p:cNvSpPr/>
          <p:nvPr/>
        </p:nvSpPr>
        <p:spPr>
          <a:xfrm>
            <a:off x="2451254" y="466125"/>
            <a:ext cx="75342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8000" dirty="0">
                <a:solidFill>
                  <a:schemeClr val="bg1"/>
                </a:solidFill>
                <a:latin typeface="Clarendon Blk BT" panose="02040905050505020204" pitchFamily="18" charset="0"/>
                <a:cs typeface="Arial" pitchFamily="34" charset="0"/>
              </a:rPr>
              <a:t>WHO AM I ?</a:t>
            </a:r>
            <a:endParaRPr lang="en-US" sz="8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BE0475E4-F5AC-A9C3-3BA6-DC727C71FBE9}"/>
              </a:ext>
            </a:extLst>
          </p:cNvPr>
          <p:cNvSpPr txBox="1"/>
          <p:nvPr/>
        </p:nvSpPr>
        <p:spPr>
          <a:xfrm>
            <a:off x="5552322" y="2133482"/>
            <a:ext cx="5651293" cy="369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Cyber Security Trainer</a:t>
            </a:r>
            <a:endParaRPr lang="ko-KR" altLang="en-US" dirty="0">
              <a:solidFill>
                <a:schemeClr val="bg1"/>
              </a:solidFill>
              <a:latin typeface="Clarendon Blk BT" panose="02040905050505020204" pitchFamily="18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61E15C5B-5B42-ED5F-E745-EC332516E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9C4DD1D-BBC1-59BD-61D8-42107159E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84D390C1-BD93-06A7-5684-9C39236A3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21EAC7D-88BD-5BC7-A944-DBB5C205C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1" y="6087328"/>
            <a:ext cx="654398" cy="6414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FC1866-3637-6E44-EFC6-469634910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193" y="6091693"/>
            <a:ext cx="539714" cy="539216"/>
          </a:xfrm>
          <a:prstGeom prst="rect">
            <a:avLst/>
          </a:prstGeom>
        </p:spPr>
      </p:pic>
      <p:sp>
        <p:nvSpPr>
          <p:cNvPr id="1024" name="TextBox 1023">
            <a:extLst>
              <a:ext uri="{FF2B5EF4-FFF2-40B4-BE49-F238E27FC236}">
                <a16:creationId xmlns:a16="http://schemas.microsoft.com/office/drawing/2014/main" id="{7F4C31D1-1DDD-9E2D-37FF-A0A44BE90A21}"/>
              </a:ext>
            </a:extLst>
          </p:cNvPr>
          <p:cNvSpPr txBox="1"/>
          <p:nvPr/>
        </p:nvSpPr>
        <p:spPr>
          <a:xfrm>
            <a:off x="5264679" y="6201375"/>
            <a:ext cx="20817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+91-8669140190</a:t>
            </a:r>
            <a:endParaRPr lang="en-US" dirty="0"/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1F8740C1-B48F-1407-47DE-B53DED91F6F9}"/>
              </a:ext>
            </a:extLst>
          </p:cNvPr>
          <p:cNvSpPr txBox="1"/>
          <p:nvPr/>
        </p:nvSpPr>
        <p:spPr>
          <a:xfrm>
            <a:off x="9468430" y="5887374"/>
            <a:ext cx="17351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hckrhimanshu</a:t>
            </a: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4CE0F427-1A8B-415E-408C-DCE90A644806}"/>
              </a:ext>
            </a:extLst>
          </p:cNvPr>
          <p:cNvSpPr txBox="1"/>
          <p:nvPr/>
        </p:nvSpPr>
        <p:spPr>
          <a:xfrm>
            <a:off x="1138452" y="6252914"/>
            <a:ext cx="2509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Himanshu Joshi </a:t>
            </a:r>
            <a:endParaRPr lang="en-US" dirty="0"/>
          </a:p>
        </p:txBody>
      </p:sp>
      <p:grpSp>
        <p:nvGrpSpPr>
          <p:cNvPr id="7" name="Group 515">
            <a:extLst>
              <a:ext uri="{FF2B5EF4-FFF2-40B4-BE49-F238E27FC236}">
                <a16:creationId xmlns:a16="http://schemas.microsoft.com/office/drawing/2014/main" id="{042EAEE2-AE67-AC14-0F0D-E752DE0BF0F2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75358" y="2102227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8" name="Freeform 517">
              <a:extLst>
                <a:ext uri="{FF2B5EF4-FFF2-40B4-BE49-F238E27FC236}">
                  <a16:creationId xmlns:a16="http://schemas.microsoft.com/office/drawing/2014/main" id="{E0D1FC23-6CFC-9742-B6DE-AE20ED35F9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18">
              <a:extLst>
                <a:ext uri="{FF2B5EF4-FFF2-40B4-BE49-F238E27FC236}">
                  <a16:creationId xmlns:a16="http://schemas.microsoft.com/office/drawing/2014/main" id="{48FF5F30-54B0-FD48-E87C-98421F941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19">
              <a:extLst>
                <a:ext uri="{FF2B5EF4-FFF2-40B4-BE49-F238E27FC236}">
                  <a16:creationId xmlns:a16="http://schemas.microsoft.com/office/drawing/2014/main" id="{1A34BC3A-D126-B82C-4DA5-9D9DF54C4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515">
            <a:extLst>
              <a:ext uri="{FF2B5EF4-FFF2-40B4-BE49-F238E27FC236}">
                <a16:creationId xmlns:a16="http://schemas.microsoft.com/office/drawing/2014/main" id="{736CBC95-4791-CD8F-6D8C-24B750A3EC8A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71696" y="2571508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17" name="Freeform 517">
              <a:extLst>
                <a:ext uri="{FF2B5EF4-FFF2-40B4-BE49-F238E27FC236}">
                  <a16:creationId xmlns:a16="http://schemas.microsoft.com/office/drawing/2014/main" id="{D94DED53-F5B1-0810-EE70-2CC0594D27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8">
              <a:extLst>
                <a:ext uri="{FF2B5EF4-FFF2-40B4-BE49-F238E27FC236}">
                  <a16:creationId xmlns:a16="http://schemas.microsoft.com/office/drawing/2014/main" id="{CEEEC16B-2D7C-33A0-F390-ACEC2C50C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19">
              <a:extLst>
                <a:ext uri="{FF2B5EF4-FFF2-40B4-BE49-F238E27FC236}">
                  <a16:creationId xmlns:a16="http://schemas.microsoft.com/office/drawing/2014/main" id="{2073F780-3946-9E3F-C77E-88CE5576E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515">
            <a:extLst>
              <a:ext uri="{FF2B5EF4-FFF2-40B4-BE49-F238E27FC236}">
                <a16:creationId xmlns:a16="http://schemas.microsoft.com/office/drawing/2014/main" id="{C6676CAC-F169-9038-3179-9271A1B4A405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76175" y="3042950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23" name="Freeform 517">
              <a:extLst>
                <a:ext uri="{FF2B5EF4-FFF2-40B4-BE49-F238E27FC236}">
                  <a16:creationId xmlns:a16="http://schemas.microsoft.com/office/drawing/2014/main" id="{368AD757-A1DA-2F5C-1F46-EF29CF60B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18">
              <a:extLst>
                <a:ext uri="{FF2B5EF4-FFF2-40B4-BE49-F238E27FC236}">
                  <a16:creationId xmlns:a16="http://schemas.microsoft.com/office/drawing/2014/main" id="{75ABF934-8A90-4213-9FC0-5190BA48C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19">
              <a:extLst>
                <a:ext uri="{FF2B5EF4-FFF2-40B4-BE49-F238E27FC236}">
                  <a16:creationId xmlns:a16="http://schemas.microsoft.com/office/drawing/2014/main" id="{09D630F9-B4F6-8AC3-3D96-3B6F10F65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515">
            <a:extLst>
              <a:ext uri="{FF2B5EF4-FFF2-40B4-BE49-F238E27FC236}">
                <a16:creationId xmlns:a16="http://schemas.microsoft.com/office/drawing/2014/main" id="{66108DA2-937E-1034-BD33-A36771C6A5DE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66087" y="3496761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28" name="Freeform 517">
              <a:extLst>
                <a:ext uri="{FF2B5EF4-FFF2-40B4-BE49-F238E27FC236}">
                  <a16:creationId xmlns:a16="http://schemas.microsoft.com/office/drawing/2014/main" id="{0BEE55A5-836D-8DF6-7454-5CC380471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18">
              <a:extLst>
                <a:ext uri="{FF2B5EF4-FFF2-40B4-BE49-F238E27FC236}">
                  <a16:creationId xmlns:a16="http://schemas.microsoft.com/office/drawing/2014/main" id="{DB71A1A1-BE06-CFE5-39D2-B2F0935D5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19">
              <a:extLst>
                <a:ext uri="{FF2B5EF4-FFF2-40B4-BE49-F238E27FC236}">
                  <a16:creationId xmlns:a16="http://schemas.microsoft.com/office/drawing/2014/main" id="{29E74509-5E12-0254-8197-345FCC9C1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" name="Group 515">
            <a:extLst>
              <a:ext uri="{FF2B5EF4-FFF2-40B4-BE49-F238E27FC236}">
                <a16:creationId xmlns:a16="http://schemas.microsoft.com/office/drawing/2014/main" id="{CBB47ABF-1339-E221-9577-E711AE7414C1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86878" y="4006186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1025" name="Freeform 517">
              <a:extLst>
                <a:ext uri="{FF2B5EF4-FFF2-40B4-BE49-F238E27FC236}">
                  <a16:creationId xmlns:a16="http://schemas.microsoft.com/office/drawing/2014/main" id="{4E3932FF-2D3B-72B8-B826-CD0FCFC81D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" name="Freeform 518">
              <a:extLst>
                <a:ext uri="{FF2B5EF4-FFF2-40B4-BE49-F238E27FC236}">
                  <a16:creationId xmlns:a16="http://schemas.microsoft.com/office/drawing/2014/main" id="{FB37726B-42B4-325B-FCE7-D8B6A9FE0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Freeform 519">
              <a:extLst>
                <a:ext uri="{FF2B5EF4-FFF2-40B4-BE49-F238E27FC236}">
                  <a16:creationId xmlns:a16="http://schemas.microsoft.com/office/drawing/2014/main" id="{84D82074-5F6C-6E8F-DD8F-24459CBB3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29" name="Group 515">
            <a:extLst>
              <a:ext uri="{FF2B5EF4-FFF2-40B4-BE49-F238E27FC236}">
                <a16:creationId xmlns:a16="http://schemas.microsoft.com/office/drawing/2014/main" id="{EAC3784A-0127-0F49-7B2A-06C37AAACD29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56559" y="4532149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1031" name="Freeform 517">
              <a:extLst>
                <a:ext uri="{FF2B5EF4-FFF2-40B4-BE49-F238E27FC236}">
                  <a16:creationId xmlns:a16="http://schemas.microsoft.com/office/drawing/2014/main" id="{6595B995-C13C-0BC2-1D57-FB3B27B678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Freeform 518">
              <a:extLst>
                <a:ext uri="{FF2B5EF4-FFF2-40B4-BE49-F238E27FC236}">
                  <a16:creationId xmlns:a16="http://schemas.microsoft.com/office/drawing/2014/main" id="{E07B3662-0ABD-D8EC-D91F-B8038B263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Freeform 519">
              <a:extLst>
                <a:ext uri="{FF2B5EF4-FFF2-40B4-BE49-F238E27FC236}">
                  <a16:creationId xmlns:a16="http://schemas.microsoft.com/office/drawing/2014/main" id="{5B0CBEF4-2E18-E21D-8A46-A4D171FA4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D9DB14CD-C90C-56BE-B1B5-9C33D1E5C4E9}"/>
              </a:ext>
            </a:extLst>
          </p:cNvPr>
          <p:cNvSpPr txBox="1"/>
          <p:nvPr/>
        </p:nvSpPr>
        <p:spPr>
          <a:xfrm>
            <a:off x="5690110" y="2596726"/>
            <a:ext cx="5714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Cyber Security Researcher</a:t>
            </a:r>
            <a:endParaRPr lang="ko-KR" altLang="en-US" sz="1800" dirty="0">
              <a:solidFill>
                <a:schemeClr val="bg1"/>
              </a:solidFill>
              <a:latin typeface="Clarendon Blk BT" panose="02040905050505020204" pitchFamily="18" charset="0"/>
            </a:endParaRP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891EB441-4446-11B1-F43C-1579F8D73C7A}"/>
              </a:ext>
            </a:extLst>
          </p:cNvPr>
          <p:cNvSpPr txBox="1"/>
          <p:nvPr/>
        </p:nvSpPr>
        <p:spPr>
          <a:xfrm>
            <a:off x="6056796" y="3067845"/>
            <a:ext cx="4676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Forensic Expert</a:t>
            </a:r>
            <a:endParaRPr lang="ko-KR" altLang="en-US" sz="1800" dirty="0">
              <a:solidFill>
                <a:schemeClr val="bg1"/>
              </a:solidFill>
              <a:latin typeface="Clarendon Blk BT" panose="02040905050505020204" pitchFamily="18" charset="0"/>
            </a:endParaRP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E81A2A93-A69D-0576-E481-78AC2FCA60F0}"/>
              </a:ext>
            </a:extLst>
          </p:cNvPr>
          <p:cNvSpPr txBox="1"/>
          <p:nvPr/>
        </p:nvSpPr>
        <p:spPr>
          <a:xfrm>
            <a:off x="5852074" y="3536101"/>
            <a:ext cx="5390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Learn Ethical Hacking Tips</a:t>
            </a:r>
            <a:endParaRPr lang="ko-KR" altLang="en-US" sz="1800" dirty="0">
              <a:solidFill>
                <a:schemeClr val="bg1"/>
              </a:solidFill>
              <a:latin typeface="Clarendon Blk BT" panose="02040905050505020204" pitchFamily="18" charset="0"/>
            </a:endParaRP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4C47449D-44C7-0D07-99A4-9222BB3DD127}"/>
              </a:ext>
            </a:extLst>
          </p:cNvPr>
          <p:cNvSpPr txBox="1"/>
          <p:nvPr/>
        </p:nvSpPr>
        <p:spPr>
          <a:xfrm>
            <a:off x="5944847" y="4027252"/>
            <a:ext cx="5205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110 + Workshop / Seminars</a:t>
            </a:r>
            <a:endParaRPr lang="ko-KR" altLang="en-US" sz="1800" dirty="0">
              <a:solidFill>
                <a:schemeClr val="bg1"/>
              </a:solidFill>
              <a:latin typeface="Clarendon Blk BT" panose="02040905050505020204" pitchFamily="18" charset="0"/>
            </a:endParaRP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37A55812-CC88-F16D-8362-1E401CD0D3FA}"/>
              </a:ext>
            </a:extLst>
          </p:cNvPr>
          <p:cNvSpPr txBox="1"/>
          <p:nvPr/>
        </p:nvSpPr>
        <p:spPr>
          <a:xfrm>
            <a:off x="5336746" y="4564130"/>
            <a:ext cx="61166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1500+ Cyber Case Solve </a:t>
            </a:r>
            <a:endParaRPr lang="ko-KR" altLang="en-US" sz="1800" dirty="0">
              <a:solidFill>
                <a:schemeClr val="bg1"/>
              </a:solidFill>
              <a:latin typeface="Clarendon Blk BT" panose="020409050505050202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BBDB00E-9B29-448E-8DB6-225C45AB6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192" y="2033342"/>
            <a:ext cx="3509336" cy="3509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515">
            <a:extLst>
              <a:ext uri="{FF2B5EF4-FFF2-40B4-BE49-F238E27FC236}">
                <a16:creationId xmlns:a16="http://schemas.microsoft.com/office/drawing/2014/main" id="{37F595D0-DF4A-BCAB-75BB-EA008393D859}"/>
              </a:ext>
            </a:extLst>
          </p:cNvPr>
          <p:cNvGrpSpPr>
            <a:grpSpLocks noChangeAspect="1"/>
          </p:cNvGrpSpPr>
          <p:nvPr/>
        </p:nvGrpSpPr>
        <p:grpSpPr bwMode="auto">
          <a:xfrm rot="3683353">
            <a:off x="6655489" y="4987847"/>
            <a:ext cx="293722" cy="419782"/>
            <a:chOff x="5460" y="3463"/>
            <a:chExt cx="233" cy="333"/>
          </a:xfrm>
          <a:solidFill>
            <a:schemeClr val="bg1"/>
          </a:solidFill>
        </p:grpSpPr>
        <p:sp>
          <p:nvSpPr>
            <p:cNvPr id="3" name="Freeform 517">
              <a:extLst>
                <a:ext uri="{FF2B5EF4-FFF2-40B4-BE49-F238E27FC236}">
                  <a16:creationId xmlns:a16="http://schemas.microsoft.com/office/drawing/2014/main" id="{52E618EF-C065-B2D8-0ABC-05D34F04B2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2" y="3463"/>
              <a:ext cx="129" cy="307"/>
            </a:xfrm>
            <a:custGeom>
              <a:avLst/>
              <a:gdLst>
                <a:gd name="T0" fmla="*/ 584 w 1290"/>
                <a:gd name="T1" fmla="*/ 375 h 3076"/>
                <a:gd name="T2" fmla="*/ 483 w 1290"/>
                <a:gd name="T3" fmla="*/ 536 h 3076"/>
                <a:gd name="T4" fmla="*/ 383 w 1290"/>
                <a:gd name="T5" fmla="*/ 746 h 3076"/>
                <a:gd name="T6" fmla="*/ 396 w 1290"/>
                <a:gd name="T7" fmla="*/ 927 h 3076"/>
                <a:gd name="T8" fmla="*/ 637 w 1290"/>
                <a:gd name="T9" fmla="*/ 943 h 3076"/>
                <a:gd name="T10" fmla="*/ 843 w 1290"/>
                <a:gd name="T11" fmla="*/ 932 h 3076"/>
                <a:gd name="T12" fmla="*/ 939 w 1290"/>
                <a:gd name="T13" fmla="*/ 825 h 3076"/>
                <a:gd name="T14" fmla="*/ 843 w 1290"/>
                <a:gd name="T15" fmla="*/ 598 h 3076"/>
                <a:gd name="T16" fmla="*/ 741 w 1290"/>
                <a:gd name="T17" fmla="*/ 422 h 3076"/>
                <a:gd name="T18" fmla="*/ 647 w 1290"/>
                <a:gd name="T19" fmla="*/ 295 h 3076"/>
                <a:gd name="T20" fmla="*/ 652 w 1290"/>
                <a:gd name="T21" fmla="*/ 7 h 3076"/>
                <a:gd name="T22" fmla="*/ 687 w 1290"/>
                <a:gd name="T23" fmla="*/ 37 h 3076"/>
                <a:gd name="T24" fmla="*/ 746 w 1290"/>
                <a:gd name="T25" fmla="*/ 95 h 3076"/>
                <a:gd name="T26" fmla="*/ 821 w 1290"/>
                <a:gd name="T27" fmla="*/ 183 h 3076"/>
                <a:gd name="T28" fmla="*/ 907 w 1290"/>
                <a:gd name="T29" fmla="*/ 300 h 3076"/>
                <a:gd name="T30" fmla="*/ 998 w 1290"/>
                <a:gd name="T31" fmla="*/ 450 h 3076"/>
                <a:gd name="T32" fmla="*/ 1086 w 1290"/>
                <a:gd name="T33" fmla="*/ 632 h 3076"/>
                <a:gd name="T34" fmla="*/ 1166 w 1290"/>
                <a:gd name="T35" fmla="*/ 849 h 3076"/>
                <a:gd name="T36" fmla="*/ 1231 w 1290"/>
                <a:gd name="T37" fmla="*/ 1102 h 3076"/>
                <a:gd name="T38" fmla="*/ 1274 w 1290"/>
                <a:gd name="T39" fmla="*/ 1391 h 3076"/>
                <a:gd name="T40" fmla="*/ 1290 w 1290"/>
                <a:gd name="T41" fmla="*/ 1720 h 3076"/>
                <a:gd name="T42" fmla="*/ 1274 w 1290"/>
                <a:gd name="T43" fmla="*/ 2051 h 3076"/>
                <a:gd name="T44" fmla="*/ 1229 w 1290"/>
                <a:gd name="T45" fmla="*/ 2342 h 3076"/>
                <a:gd name="T46" fmla="*/ 1161 w 1290"/>
                <a:gd name="T47" fmla="*/ 2588 h 3076"/>
                <a:gd name="T48" fmla="*/ 1068 w 1290"/>
                <a:gd name="T49" fmla="*/ 2788 h 3076"/>
                <a:gd name="T50" fmla="*/ 957 w 1290"/>
                <a:gd name="T51" fmla="*/ 2939 h 3076"/>
                <a:gd name="T52" fmla="*/ 832 w 1290"/>
                <a:gd name="T53" fmla="*/ 3039 h 3076"/>
                <a:gd name="T54" fmla="*/ 742 w 1290"/>
                <a:gd name="T55" fmla="*/ 2288 h 3076"/>
                <a:gd name="T56" fmla="*/ 720 w 1290"/>
                <a:gd name="T57" fmla="*/ 2228 h 3076"/>
                <a:gd name="T58" fmla="*/ 666 w 1290"/>
                <a:gd name="T59" fmla="*/ 2195 h 3076"/>
                <a:gd name="T60" fmla="*/ 603 w 1290"/>
                <a:gd name="T61" fmla="*/ 2203 h 3076"/>
                <a:gd name="T62" fmla="*/ 559 w 1290"/>
                <a:gd name="T63" fmla="*/ 2246 h 3076"/>
                <a:gd name="T64" fmla="*/ 549 w 1290"/>
                <a:gd name="T65" fmla="*/ 3076 h 3076"/>
                <a:gd name="T66" fmla="*/ 415 w 1290"/>
                <a:gd name="T67" fmla="*/ 3012 h 3076"/>
                <a:gd name="T68" fmla="*/ 293 w 1290"/>
                <a:gd name="T69" fmla="*/ 2895 h 3076"/>
                <a:gd name="T70" fmla="*/ 189 w 1290"/>
                <a:gd name="T71" fmla="*/ 2727 h 3076"/>
                <a:gd name="T72" fmla="*/ 105 w 1290"/>
                <a:gd name="T73" fmla="*/ 2511 h 3076"/>
                <a:gd name="T74" fmla="*/ 43 w 1290"/>
                <a:gd name="T75" fmla="*/ 2250 h 3076"/>
                <a:gd name="T76" fmla="*/ 8 w 1290"/>
                <a:gd name="T77" fmla="*/ 1946 h 3076"/>
                <a:gd name="T78" fmla="*/ 2 w 1290"/>
                <a:gd name="T79" fmla="*/ 1607 h 3076"/>
                <a:gd name="T80" fmla="*/ 28 w 1290"/>
                <a:gd name="T81" fmla="*/ 1295 h 3076"/>
                <a:gd name="T82" fmla="*/ 80 w 1290"/>
                <a:gd name="T83" fmla="*/ 1019 h 3076"/>
                <a:gd name="T84" fmla="*/ 150 w 1290"/>
                <a:gd name="T85" fmla="*/ 780 h 3076"/>
                <a:gd name="T86" fmla="*/ 233 w 1290"/>
                <a:gd name="T87" fmla="*/ 573 h 3076"/>
                <a:gd name="T88" fmla="*/ 322 w 1290"/>
                <a:gd name="T89" fmla="*/ 401 h 3076"/>
                <a:gd name="T90" fmla="*/ 412 w 1290"/>
                <a:gd name="T91" fmla="*/ 261 h 3076"/>
                <a:gd name="T92" fmla="*/ 496 w 1290"/>
                <a:gd name="T93" fmla="*/ 153 h 3076"/>
                <a:gd name="T94" fmla="*/ 566 w 1290"/>
                <a:gd name="T95" fmla="*/ 74 h 3076"/>
                <a:gd name="T96" fmla="*/ 617 w 1290"/>
                <a:gd name="T97" fmla="*/ 24 h 3076"/>
                <a:gd name="T98" fmla="*/ 644 w 1290"/>
                <a:gd name="T99" fmla="*/ 1 h 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90" h="3076">
                  <a:moveTo>
                    <a:pt x="647" y="295"/>
                  </a:moveTo>
                  <a:lnTo>
                    <a:pt x="616" y="332"/>
                  </a:lnTo>
                  <a:lnTo>
                    <a:pt x="584" y="375"/>
                  </a:lnTo>
                  <a:lnTo>
                    <a:pt x="551" y="424"/>
                  </a:lnTo>
                  <a:lnTo>
                    <a:pt x="517" y="477"/>
                  </a:lnTo>
                  <a:lnTo>
                    <a:pt x="483" y="536"/>
                  </a:lnTo>
                  <a:lnTo>
                    <a:pt x="450" y="601"/>
                  </a:lnTo>
                  <a:lnTo>
                    <a:pt x="416" y="671"/>
                  </a:lnTo>
                  <a:lnTo>
                    <a:pt x="383" y="746"/>
                  </a:lnTo>
                  <a:lnTo>
                    <a:pt x="353" y="828"/>
                  </a:lnTo>
                  <a:lnTo>
                    <a:pt x="323" y="915"/>
                  </a:lnTo>
                  <a:lnTo>
                    <a:pt x="396" y="927"/>
                  </a:lnTo>
                  <a:lnTo>
                    <a:pt x="475" y="936"/>
                  </a:lnTo>
                  <a:lnTo>
                    <a:pt x="555" y="941"/>
                  </a:lnTo>
                  <a:lnTo>
                    <a:pt x="637" y="943"/>
                  </a:lnTo>
                  <a:lnTo>
                    <a:pt x="707" y="942"/>
                  </a:lnTo>
                  <a:lnTo>
                    <a:pt x="776" y="938"/>
                  </a:lnTo>
                  <a:lnTo>
                    <a:pt x="843" y="932"/>
                  </a:lnTo>
                  <a:lnTo>
                    <a:pt x="906" y="924"/>
                  </a:lnTo>
                  <a:lnTo>
                    <a:pt x="968" y="912"/>
                  </a:lnTo>
                  <a:lnTo>
                    <a:pt x="939" y="825"/>
                  </a:lnTo>
                  <a:lnTo>
                    <a:pt x="908" y="744"/>
                  </a:lnTo>
                  <a:lnTo>
                    <a:pt x="876" y="669"/>
                  </a:lnTo>
                  <a:lnTo>
                    <a:pt x="843" y="598"/>
                  </a:lnTo>
                  <a:lnTo>
                    <a:pt x="808" y="534"/>
                  </a:lnTo>
                  <a:lnTo>
                    <a:pt x="775" y="476"/>
                  </a:lnTo>
                  <a:lnTo>
                    <a:pt x="741" y="422"/>
                  </a:lnTo>
                  <a:lnTo>
                    <a:pt x="708" y="374"/>
                  </a:lnTo>
                  <a:lnTo>
                    <a:pt x="676" y="332"/>
                  </a:lnTo>
                  <a:lnTo>
                    <a:pt x="647" y="295"/>
                  </a:lnTo>
                  <a:close/>
                  <a:moveTo>
                    <a:pt x="645" y="0"/>
                  </a:moveTo>
                  <a:lnTo>
                    <a:pt x="647" y="1"/>
                  </a:lnTo>
                  <a:lnTo>
                    <a:pt x="652" y="7"/>
                  </a:lnTo>
                  <a:lnTo>
                    <a:pt x="661" y="13"/>
                  </a:lnTo>
                  <a:lnTo>
                    <a:pt x="673" y="23"/>
                  </a:lnTo>
                  <a:lnTo>
                    <a:pt x="687" y="37"/>
                  </a:lnTo>
                  <a:lnTo>
                    <a:pt x="704" y="53"/>
                  </a:lnTo>
                  <a:lnTo>
                    <a:pt x="724" y="73"/>
                  </a:lnTo>
                  <a:lnTo>
                    <a:pt x="746" y="95"/>
                  </a:lnTo>
                  <a:lnTo>
                    <a:pt x="770" y="121"/>
                  </a:lnTo>
                  <a:lnTo>
                    <a:pt x="795" y="150"/>
                  </a:lnTo>
                  <a:lnTo>
                    <a:pt x="821" y="183"/>
                  </a:lnTo>
                  <a:lnTo>
                    <a:pt x="849" y="218"/>
                  </a:lnTo>
                  <a:lnTo>
                    <a:pt x="878" y="257"/>
                  </a:lnTo>
                  <a:lnTo>
                    <a:pt x="907" y="300"/>
                  </a:lnTo>
                  <a:lnTo>
                    <a:pt x="938" y="346"/>
                  </a:lnTo>
                  <a:lnTo>
                    <a:pt x="968" y="396"/>
                  </a:lnTo>
                  <a:lnTo>
                    <a:pt x="998" y="450"/>
                  </a:lnTo>
                  <a:lnTo>
                    <a:pt x="1027" y="507"/>
                  </a:lnTo>
                  <a:lnTo>
                    <a:pt x="1057" y="567"/>
                  </a:lnTo>
                  <a:lnTo>
                    <a:pt x="1086" y="632"/>
                  </a:lnTo>
                  <a:lnTo>
                    <a:pt x="1114" y="701"/>
                  </a:lnTo>
                  <a:lnTo>
                    <a:pt x="1140" y="773"/>
                  </a:lnTo>
                  <a:lnTo>
                    <a:pt x="1166" y="849"/>
                  </a:lnTo>
                  <a:lnTo>
                    <a:pt x="1189" y="929"/>
                  </a:lnTo>
                  <a:lnTo>
                    <a:pt x="1211" y="1014"/>
                  </a:lnTo>
                  <a:lnTo>
                    <a:pt x="1231" y="1102"/>
                  </a:lnTo>
                  <a:lnTo>
                    <a:pt x="1247" y="1194"/>
                  </a:lnTo>
                  <a:lnTo>
                    <a:pt x="1262" y="1291"/>
                  </a:lnTo>
                  <a:lnTo>
                    <a:pt x="1274" y="1391"/>
                  </a:lnTo>
                  <a:lnTo>
                    <a:pt x="1283" y="1497"/>
                  </a:lnTo>
                  <a:lnTo>
                    <a:pt x="1288" y="1606"/>
                  </a:lnTo>
                  <a:lnTo>
                    <a:pt x="1290" y="1720"/>
                  </a:lnTo>
                  <a:lnTo>
                    <a:pt x="1288" y="1835"/>
                  </a:lnTo>
                  <a:lnTo>
                    <a:pt x="1283" y="1946"/>
                  </a:lnTo>
                  <a:lnTo>
                    <a:pt x="1274" y="2051"/>
                  </a:lnTo>
                  <a:lnTo>
                    <a:pt x="1263" y="2153"/>
                  </a:lnTo>
                  <a:lnTo>
                    <a:pt x="1247" y="2250"/>
                  </a:lnTo>
                  <a:lnTo>
                    <a:pt x="1229" y="2342"/>
                  </a:lnTo>
                  <a:lnTo>
                    <a:pt x="1210" y="2430"/>
                  </a:lnTo>
                  <a:lnTo>
                    <a:pt x="1186" y="2511"/>
                  </a:lnTo>
                  <a:lnTo>
                    <a:pt x="1161" y="2588"/>
                  </a:lnTo>
                  <a:lnTo>
                    <a:pt x="1131" y="2661"/>
                  </a:lnTo>
                  <a:lnTo>
                    <a:pt x="1101" y="2727"/>
                  </a:lnTo>
                  <a:lnTo>
                    <a:pt x="1068" y="2788"/>
                  </a:lnTo>
                  <a:lnTo>
                    <a:pt x="1033" y="2844"/>
                  </a:lnTo>
                  <a:lnTo>
                    <a:pt x="997" y="2895"/>
                  </a:lnTo>
                  <a:lnTo>
                    <a:pt x="957" y="2939"/>
                  </a:lnTo>
                  <a:lnTo>
                    <a:pt x="918" y="2979"/>
                  </a:lnTo>
                  <a:lnTo>
                    <a:pt x="875" y="3012"/>
                  </a:lnTo>
                  <a:lnTo>
                    <a:pt x="832" y="3039"/>
                  </a:lnTo>
                  <a:lnTo>
                    <a:pt x="787" y="3061"/>
                  </a:lnTo>
                  <a:lnTo>
                    <a:pt x="742" y="3076"/>
                  </a:lnTo>
                  <a:lnTo>
                    <a:pt x="742" y="2288"/>
                  </a:lnTo>
                  <a:lnTo>
                    <a:pt x="738" y="2266"/>
                  </a:lnTo>
                  <a:lnTo>
                    <a:pt x="731" y="2246"/>
                  </a:lnTo>
                  <a:lnTo>
                    <a:pt x="720" y="2228"/>
                  </a:lnTo>
                  <a:lnTo>
                    <a:pt x="705" y="2213"/>
                  </a:lnTo>
                  <a:lnTo>
                    <a:pt x="687" y="2203"/>
                  </a:lnTo>
                  <a:lnTo>
                    <a:pt x="666" y="2195"/>
                  </a:lnTo>
                  <a:lnTo>
                    <a:pt x="645" y="2192"/>
                  </a:lnTo>
                  <a:lnTo>
                    <a:pt x="623" y="2195"/>
                  </a:lnTo>
                  <a:lnTo>
                    <a:pt x="603" y="2203"/>
                  </a:lnTo>
                  <a:lnTo>
                    <a:pt x="585" y="2213"/>
                  </a:lnTo>
                  <a:lnTo>
                    <a:pt x="571" y="2228"/>
                  </a:lnTo>
                  <a:lnTo>
                    <a:pt x="559" y="2246"/>
                  </a:lnTo>
                  <a:lnTo>
                    <a:pt x="552" y="2266"/>
                  </a:lnTo>
                  <a:lnTo>
                    <a:pt x="549" y="2288"/>
                  </a:lnTo>
                  <a:lnTo>
                    <a:pt x="549" y="3076"/>
                  </a:lnTo>
                  <a:lnTo>
                    <a:pt x="503" y="3061"/>
                  </a:lnTo>
                  <a:lnTo>
                    <a:pt x="458" y="3039"/>
                  </a:lnTo>
                  <a:lnTo>
                    <a:pt x="415" y="3012"/>
                  </a:lnTo>
                  <a:lnTo>
                    <a:pt x="372" y="2979"/>
                  </a:lnTo>
                  <a:lnTo>
                    <a:pt x="333" y="2939"/>
                  </a:lnTo>
                  <a:lnTo>
                    <a:pt x="293" y="2895"/>
                  </a:lnTo>
                  <a:lnTo>
                    <a:pt x="257" y="2844"/>
                  </a:lnTo>
                  <a:lnTo>
                    <a:pt x="222" y="2788"/>
                  </a:lnTo>
                  <a:lnTo>
                    <a:pt x="189" y="2727"/>
                  </a:lnTo>
                  <a:lnTo>
                    <a:pt x="159" y="2661"/>
                  </a:lnTo>
                  <a:lnTo>
                    <a:pt x="130" y="2588"/>
                  </a:lnTo>
                  <a:lnTo>
                    <a:pt x="105" y="2511"/>
                  </a:lnTo>
                  <a:lnTo>
                    <a:pt x="81" y="2430"/>
                  </a:lnTo>
                  <a:lnTo>
                    <a:pt x="61" y="2342"/>
                  </a:lnTo>
                  <a:lnTo>
                    <a:pt x="43" y="2250"/>
                  </a:lnTo>
                  <a:lnTo>
                    <a:pt x="27" y="2153"/>
                  </a:lnTo>
                  <a:lnTo>
                    <a:pt x="16" y="2051"/>
                  </a:lnTo>
                  <a:lnTo>
                    <a:pt x="8" y="1946"/>
                  </a:lnTo>
                  <a:lnTo>
                    <a:pt x="2" y="1835"/>
                  </a:lnTo>
                  <a:lnTo>
                    <a:pt x="0" y="1720"/>
                  </a:lnTo>
                  <a:lnTo>
                    <a:pt x="2" y="1607"/>
                  </a:lnTo>
                  <a:lnTo>
                    <a:pt x="8" y="1499"/>
                  </a:lnTo>
                  <a:lnTo>
                    <a:pt x="16" y="1394"/>
                  </a:lnTo>
                  <a:lnTo>
                    <a:pt x="28" y="1295"/>
                  </a:lnTo>
                  <a:lnTo>
                    <a:pt x="43" y="1198"/>
                  </a:lnTo>
                  <a:lnTo>
                    <a:pt x="60" y="1107"/>
                  </a:lnTo>
                  <a:lnTo>
                    <a:pt x="80" y="1019"/>
                  </a:lnTo>
                  <a:lnTo>
                    <a:pt x="101" y="935"/>
                  </a:lnTo>
                  <a:lnTo>
                    <a:pt x="124" y="855"/>
                  </a:lnTo>
                  <a:lnTo>
                    <a:pt x="150" y="780"/>
                  </a:lnTo>
                  <a:lnTo>
                    <a:pt x="176" y="707"/>
                  </a:lnTo>
                  <a:lnTo>
                    <a:pt x="205" y="639"/>
                  </a:lnTo>
                  <a:lnTo>
                    <a:pt x="233" y="573"/>
                  </a:lnTo>
                  <a:lnTo>
                    <a:pt x="263" y="513"/>
                  </a:lnTo>
                  <a:lnTo>
                    <a:pt x="292" y="455"/>
                  </a:lnTo>
                  <a:lnTo>
                    <a:pt x="322" y="401"/>
                  </a:lnTo>
                  <a:lnTo>
                    <a:pt x="353" y="352"/>
                  </a:lnTo>
                  <a:lnTo>
                    <a:pt x="383" y="305"/>
                  </a:lnTo>
                  <a:lnTo>
                    <a:pt x="412" y="261"/>
                  </a:lnTo>
                  <a:lnTo>
                    <a:pt x="441" y="222"/>
                  </a:lnTo>
                  <a:lnTo>
                    <a:pt x="468" y="186"/>
                  </a:lnTo>
                  <a:lnTo>
                    <a:pt x="496" y="153"/>
                  </a:lnTo>
                  <a:lnTo>
                    <a:pt x="521" y="124"/>
                  </a:lnTo>
                  <a:lnTo>
                    <a:pt x="545" y="97"/>
                  </a:lnTo>
                  <a:lnTo>
                    <a:pt x="566" y="74"/>
                  </a:lnTo>
                  <a:lnTo>
                    <a:pt x="585" y="54"/>
                  </a:lnTo>
                  <a:lnTo>
                    <a:pt x="603" y="38"/>
                  </a:lnTo>
                  <a:lnTo>
                    <a:pt x="617" y="24"/>
                  </a:lnTo>
                  <a:lnTo>
                    <a:pt x="629" y="14"/>
                  </a:lnTo>
                  <a:lnTo>
                    <a:pt x="637" y="7"/>
                  </a:lnTo>
                  <a:lnTo>
                    <a:pt x="644" y="1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18">
              <a:extLst>
                <a:ext uri="{FF2B5EF4-FFF2-40B4-BE49-F238E27FC236}">
                  <a16:creationId xmlns:a16="http://schemas.microsoft.com/office/drawing/2014/main" id="{C98BF124-1059-3169-5E85-3850CFD15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" y="3689"/>
              <a:ext cx="63" cy="107"/>
            </a:xfrm>
            <a:custGeom>
              <a:avLst/>
              <a:gdLst>
                <a:gd name="T0" fmla="*/ 348 w 631"/>
                <a:gd name="T1" fmla="*/ 0 h 1072"/>
                <a:gd name="T2" fmla="*/ 426 w 631"/>
                <a:gd name="T3" fmla="*/ 0 h 1072"/>
                <a:gd name="T4" fmla="*/ 443 w 631"/>
                <a:gd name="T5" fmla="*/ 89 h 1072"/>
                <a:gd name="T6" fmla="*/ 463 w 631"/>
                <a:gd name="T7" fmla="*/ 175 h 1072"/>
                <a:gd name="T8" fmla="*/ 485 w 631"/>
                <a:gd name="T9" fmla="*/ 258 h 1072"/>
                <a:gd name="T10" fmla="*/ 509 w 631"/>
                <a:gd name="T11" fmla="*/ 335 h 1072"/>
                <a:gd name="T12" fmla="*/ 536 w 631"/>
                <a:gd name="T13" fmla="*/ 410 h 1072"/>
                <a:gd name="T14" fmla="*/ 565 w 631"/>
                <a:gd name="T15" fmla="*/ 480 h 1072"/>
                <a:gd name="T16" fmla="*/ 597 w 631"/>
                <a:gd name="T17" fmla="*/ 547 h 1072"/>
                <a:gd name="T18" fmla="*/ 631 w 631"/>
                <a:gd name="T19" fmla="*/ 608 h 1072"/>
                <a:gd name="T20" fmla="*/ 0 w 631"/>
                <a:gd name="T21" fmla="*/ 1072 h 1072"/>
                <a:gd name="T22" fmla="*/ 0 w 631"/>
                <a:gd name="T23" fmla="*/ 295 h 1072"/>
                <a:gd name="T24" fmla="*/ 3 w 631"/>
                <a:gd name="T25" fmla="*/ 255 h 1072"/>
                <a:gd name="T26" fmla="*/ 13 w 631"/>
                <a:gd name="T27" fmla="*/ 216 h 1072"/>
                <a:gd name="T28" fmla="*/ 27 w 631"/>
                <a:gd name="T29" fmla="*/ 180 h 1072"/>
                <a:gd name="T30" fmla="*/ 47 w 631"/>
                <a:gd name="T31" fmla="*/ 146 h 1072"/>
                <a:gd name="T32" fmla="*/ 72 w 631"/>
                <a:gd name="T33" fmla="*/ 115 h 1072"/>
                <a:gd name="T34" fmla="*/ 102 w 631"/>
                <a:gd name="T35" fmla="*/ 86 h 1072"/>
                <a:gd name="T36" fmla="*/ 136 w 631"/>
                <a:gd name="T37" fmla="*/ 61 h 1072"/>
                <a:gd name="T38" fmla="*/ 172 w 631"/>
                <a:gd name="T39" fmla="*/ 40 h 1072"/>
                <a:gd name="T40" fmla="*/ 213 w 631"/>
                <a:gd name="T41" fmla="*/ 22 h 1072"/>
                <a:gd name="T42" fmla="*/ 255 w 631"/>
                <a:gd name="T43" fmla="*/ 10 h 1072"/>
                <a:gd name="T44" fmla="*/ 301 w 631"/>
                <a:gd name="T45" fmla="*/ 2 h 1072"/>
                <a:gd name="T46" fmla="*/ 348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348" y="0"/>
                  </a:moveTo>
                  <a:lnTo>
                    <a:pt x="426" y="0"/>
                  </a:lnTo>
                  <a:lnTo>
                    <a:pt x="443" y="89"/>
                  </a:lnTo>
                  <a:lnTo>
                    <a:pt x="463" y="175"/>
                  </a:lnTo>
                  <a:lnTo>
                    <a:pt x="485" y="258"/>
                  </a:lnTo>
                  <a:lnTo>
                    <a:pt x="509" y="335"/>
                  </a:lnTo>
                  <a:lnTo>
                    <a:pt x="536" y="410"/>
                  </a:lnTo>
                  <a:lnTo>
                    <a:pt x="565" y="480"/>
                  </a:lnTo>
                  <a:lnTo>
                    <a:pt x="597" y="547"/>
                  </a:lnTo>
                  <a:lnTo>
                    <a:pt x="631" y="608"/>
                  </a:lnTo>
                  <a:lnTo>
                    <a:pt x="0" y="1072"/>
                  </a:lnTo>
                  <a:lnTo>
                    <a:pt x="0" y="295"/>
                  </a:lnTo>
                  <a:lnTo>
                    <a:pt x="3" y="255"/>
                  </a:lnTo>
                  <a:lnTo>
                    <a:pt x="13" y="216"/>
                  </a:lnTo>
                  <a:lnTo>
                    <a:pt x="27" y="180"/>
                  </a:lnTo>
                  <a:lnTo>
                    <a:pt x="47" y="146"/>
                  </a:lnTo>
                  <a:lnTo>
                    <a:pt x="72" y="115"/>
                  </a:lnTo>
                  <a:lnTo>
                    <a:pt x="102" y="86"/>
                  </a:lnTo>
                  <a:lnTo>
                    <a:pt x="136" y="61"/>
                  </a:lnTo>
                  <a:lnTo>
                    <a:pt x="172" y="40"/>
                  </a:lnTo>
                  <a:lnTo>
                    <a:pt x="213" y="22"/>
                  </a:lnTo>
                  <a:lnTo>
                    <a:pt x="255" y="10"/>
                  </a:lnTo>
                  <a:lnTo>
                    <a:pt x="301" y="2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9">
              <a:extLst>
                <a:ext uri="{FF2B5EF4-FFF2-40B4-BE49-F238E27FC236}">
                  <a16:creationId xmlns:a16="http://schemas.microsoft.com/office/drawing/2014/main" id="{462413F4-84BE-8BB2-A72B-573C6862F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" y="3689"/>
              <a:ext cx="63" cy="107"/>
            </a:xfrm>
            <a:custGeom>
              <a:avLst/>
              <a:gdLst>
                <a:gd name="T0" fmla="*/ 205 w 631"/>
                <a:gd name="T1" fmla="*/ 0 h 1072"/>
                <a:gd name="T2" fmla="*/ 283 w 631"/>
                <a:gd name="T3" fmla="*/ 0 h 1072"/>
                <a:gd name="T4" fmla="*/ 330 w 631"/>
                <a:gd name="T5" fmla="*/ 2 h 1072"/>
                <a:gd name="T6" fmla="*/ 376 w 631"/>
                <a:gd name="T7" fmla="*/ 10 h 1072"/>
                <a:gd name="T8" fmla="*/ 419 w 631"/>
                <a:gd name="T9" fmla="*/ 22 h 1072"/>
                <a:gd name="T10" fmla="*/ 459 w 631"/>
                <a:gd name="T11" fmla="*/ 40 h 1072"/>
                <a:gd name="T12" fmla="*/ 496 w 631"/>
                <a:gd name="T13" fmla="*/ 61 h 1072"/>
                <a:gd name="T14" fmla="*/ 529 w 631"/>
                <a:gd name="T15" fmla="*/ 86 h 1072"/>
                <a:gd name="T16" fmla="*/ 558 w 631"/>
                <a:gd name="T17" fmla="*/ 115 h 1072"/>
                <a:gd name="T18" fmla="*/ 583 w 631"/>
                <a:gd name="T19" fmla="*/ 146 h 1072"/>
                <a:gd name="T20" fmla="*/ 604 w 631"/>
                <a:gd name="T21" fmla="*/ 180 h 1072"/>
                <a:gd name="T22" fmla="*/ 619 w 631"/>
                <a:gd name="T23" fmla="*/ 216 h 1072"/>
                <a:gd name="T24" fmla="*/ 628 w 631"/>
                <a:gd name="T25" fmla="*/ 255 h 1072"/>
                <a:gd name="T26" fmla="*/ 631 w 631"/>
                <a:gd name="T27" fmla="*/ 295 h 1072"/>
                <a:gd name="T28" fmla="*/ 631 w 631"/>
                <a:gd name="T29" fmla="*/ 1072 h 1072"/>
                <a:gd name="T30" fmla="*/ 0 w 631"/>
                <a:gd name="T31" fmla="*/ 608 h 1072"/>
                <a:gd name="T32" fmla="*/ 34 w 631"/>
                <a:gd name="T33" fmla="*/ 547 h 1072"/>
                <a:gd name="T34" fmla="*/ 66 w 631"/>
                <a:gd name="T35" fmla="*/ 480 h 1072"/>
                <a:gd name="T36" fmla="*/ 95 w 631"/>
                <a:gd name="T37" fmla="*/ 410 h 1072"/>
                <a:gd name="T38" fmla="*/ 122 w 631"/>
                <a:gd name="T39" fmla="*/ 335 h 1072"/>
                <a:gd name="T40" fmla="*/ 146 w 631"/>
                <a:gd name="T41" fmla="*/ 258 h 1072"/>
                <a:gd name="T42" fmla="*/ 168 w 631"/>
                <a:gd name="T43" fmla="*/ 175 h 1072"/>
                <a:gd name="T44" fmla="*/ 188 w 631"/>
                <a:gd name="T45" fmla="*/ 89 h 1072"/>
                <a:gd name="T46" fmla="*/ 205 w 631"/>
                <a:gd name="T4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1072">
                  <a:moveTo>
                    <a:pt x="205" y="0"/>
                  </a:moveTo>
                  <a:lnTo>
                    <a:pt x="283" y="0"/>
                  </a:lnTo>
                  <a:lnTo>
                    <a:pt x="330" y="2"/>
                  </a:lnTo>
                  <a:lnTo>
                    <a:pt x="376" y="10"/>
                  </a:lnTo>
                  <a:lnTo>
                    <a:pt x="419" y="22"/>
                  </a:lnTo>
                  <a:lnTo>
                    <a:pt x="459" y="40"/>
                  </a:lnTo>
                  <a:lnTo>
                    <a:pt x="496" y="61"/>
                  </a:lnTo>
                  <a:lnTo>
                    <a:pt x="529" y="86"/>
                  </a:lnTo>
                  <a:lnTo>
                    <a:pt x="558" y="115"/>
                  </a:lnTo>
                  <a:lnTo>
                    <a:pt x="583" y="146"/>
                  </a:lnTo>
                  <a:lnTo>
                    <a:pt x="604" y="180"/>
                  </a:lnTo>
                  <a:lnTo>
                    <a:pt x="619" y="216"/>
                  </a:lnTo>
                  <a:lnTo>
                    <a:pt x="628" y="255"/>
                  </a:lnTo>
                  <a:lnTo>
                    <a:pt x="631" y="295"/>
                  </a:lnTo>
                  <a:lnTo>
                    <a:pt x="631" y="1072"/>
                  </a:lnTo>
                  <a:lnTo>
                    <a:pt x="0" y="608"/>
                  </a:lnTo>
                  <a:lnTo>
                    <a:pt x="34" y="547"/>
                  </a:lnTo>
                  <a:lnTo>
                    <a:pt x="66" y="480"/>
                  </a:lnTo>
                  <a:lnTo>
                    <a:pt x="95" y="410"/>
                  </a:lnTo>
                  <a:lnTo>
                    <a:pt x="122" y="335"/>
                  </a:lnTo>
                  <a:lnTo>
                    <a:pt x="146" y="258"/>
                  </a:lnTo>
                  <a:lnTo>
                    <a:pt x="168" y="175"/>
                  </a:lnTo>
                  <a:lnTo>
                    <a:pt x="188" y="89"/>
                  </a:lnTo>
                  <a:lnTo>
                    <a:pt x="2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D396ADE-FFBC-A97D-24DB-8CEB1E7AC574}"/>
              </a:ext>
            </a:extLst>
          </p:cNvPr>
          <p:cNvSpPr txBox="1"/>
          <p:nvPr/>
        </p:nvSpPr>
        <p:spPr>
          <a:xfrm>
            <a:off x="7203953" y="5031703"/>
            <a:ext cx="3999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Cyber Crime Investigator </a:t>
            </a:r>
            <a:endParaRPr lang="en-IN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927AF6A-E3DF-D5E9-2667-CE3E16D4D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12892" r="17055" b="12716"/>
          <a:stretch>
            <a:fillRect/>
          </a:stretch>
        </p:blipFill>
        <p:spPr>
          <a:xfrm>
            <a:off x="4724965" y="6061866"/>
            <a:ext cx="539714" cy="569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66285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935" y="3152594"/>
            <a:ext cx="4978130" cy="1823600"/>
          </a:xfrm>
        </p:spPr>
        <p:txBody>
          <a:bodyPr>
            <a:noAutofit/>
          </a:bodyPr>
          <a:lstStyle/>
          <a:p>
            <a:r>
              <a:rPr sz="9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anose="02020603050405020304" pitchFamily="18" charset="0"/>
                <a:cs typeface="Aparajita" panose="02020603050405020304" pitchFamily="18" charset="0"/>
              </a:rPr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6275EA-101C-F5E2-13F0-29657782C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716" y="4827097"/>
            <a:ext cx="539714" cy="5392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6D07AD-0E7B-46A8-0B8A-7C08FB6CB861}"/>
              </a:ext>
            </a:extLst>
          </p:cNvPr>
          <p:cNvSpPr txBox="1"/>
          <p:nvPr/>
        </p:nvSpPr>
        <p:spPr>
          <a:xfrm>
            <a:off x="9538709" y="4632506"/>
            <a:ext cx="17351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hckrhimanshu</a:t>
            </a: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97FFB1-EDCE-C9FC-DF26-C017E52466A1}"/>
              </a:ext>
            </a:extLst>
          </p:cNvPr>
          <p:cNvSpPr txBox="1"/>
          <p:nvPr/>
        </p:nvSpPr>
        <p:spPr>
          <a:xfrm>
            <a:off x="5647311" y="4909505"/>
            <a:ext cx="2345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+91-8669140190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23DD9F-9EF8-8A3D-3C3A-E8CC47ADD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12892" r="17055" b="12716"/>
          <a:stretch>
            <a:fillRect/>
          </a:stretch>
        </p:blipFill>
        <p:spPr>
          <a:xfrm>
            <a:off x="4942227" y="4810416"/>
            <a:ext cx="539714" cy="569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528157-2D9E-59A6-3B6A-69DEA1C4F2FB}"/>
              </a:ext>
            </a:extLst>
          </p:cNvPr>
          <p:cNvSpPr txBox="1"/>
          <p:nvPr/>
        </p:nvSpPr>
        <p:spPr>
          <a:xfrm>
            <a:off x="1692353" y="4909505"/>
            <a:ext cx="2509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Himanshu Joshi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4DA92D-3015-BB90-C8CA-2BBE13258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55" y="4774206"/>
            <a:ext cx="654398" cy="6414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B402FB-C088-16EC-6A42-AEE668174D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30" y="308454"/>
            <a:ext cx="2811740" cy="28117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Digital Forensics Process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38137"/>
            <a:ext cx="8229600" cy="1721796"/>
          </a:xfrm>
        </p:spPr>
        <p:txBody>
          <a:bodyPr/>
          <a:lstStyle/>
          <a:p>
            <a:endParaRPr dirty="0"/>
          </a:p>
          <a:p>
            <a:pPr>
              <a:defRPr sz="1800"/>
            </a:pPr>
            <a:r>
              <a:rPr dirty="0"/>
              <a:t>Standard methodology to investigate digital evidence</a:t>
            </a:r>
          </a:p>
          <a:p>
            <a:pPr>
              <a:defRPr sz="1800"/>
            </a:pPr>
            <a:r>
              <a:rPr dirty="0"/>
              <a:t>Ensures data integrity, legality, and reproducibility</a:t>
            </a:r>
          </a:p>
          <a:p>
            <a:pPr>
              <a:defRPr sz="1800"/>
            </a:pPr>
            <a:r>
              <a:rPr dirty="0"/>
              <a:t>Used by law enforcement, military, private sector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Identification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08954"/>
            <a:ext cx="8229600" cy="2042809"/>
          </a:xfrm>
        </p:spPr>
        <p:txBody>
          <a:bodyPr/>
          <a:lstStyle/>
          <a:p>
            <a:endParaRPr dirty="0"/>
          </a:p>
          <a:p>
            <a:pPr>
              <a:defRPr sz="1800"/>
            </a:pPr>
            <a:r>
              <a:rPr dirty="0"/>
              <a:t>Recognize incident and identify potential evidence</a:t>
            </a:r>
          </a:p>
          <a:p>
            <a:pPr>
              <a:defRPr sz="1800"/>
            </a:pPr>
            <a:r>
              <a:rPr dirty="0"/>
              <a:t>Define scope: devices, cloud accounts, networks</a:t>
            </a:r>
          </a:p>
          <a:p>
            <a:pPr>
              <a:defRPr sz="1800"/>
            </a:pPr>
            <a:r>
              <a:rPr dirty="0"/>
              <a:t>Examples: suspect's laptop, email logs, USB drives</a:t>
            </a:r>
          </a:p>
        </p:txBody>
      </p:sp>
    </p:spTree>
    <p:extLst>
      <p:ext uri="{BB962C8B-B14F-4D97-AF65-F5344CB8AC3E}">
        <p14:creationId xmlns:p14="http://schemas.microsoft.com/office/powerpoint/2010/main" val="3448253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Preservation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800"/>
            </a:pPr>
            <a:r>
              <a:t>Isolate and preserve original data</a:t>
            </a:r>
          </a:p>
          <a:p>
            <a:pPr>
              <a:defRPr sz="1800"/>
            </a:pPr>
            <a:r>
              <a:t>Use write blockers and hashing (MD5/SHA-1)</a:t>
            </a:r>
          </a:p>
          <a:p>
            <a:pPr>
              <a:defRPr sz="1800"/>
            </a:pPr>
            <a:r>
              <a:t>Avoid altering evidence during collection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800"/>
            </a:pPr>
            <a:r>
              <a:t>Acquire data from identified sources</a:t>
            </a:r>
          </a:p>
          <a:p>
            <a:pPr>
              <a:defRPr sz="1800"/>
            </a:pPr>
            <a:r>
              <a:t>Tools: FTK Imager, dd, Cellebrite, Magnet AXIOM</a:t>
            </a:r>
          </a:p>
          <a:p>
            <a:pPr>
              <a:defRPr sz="1800"/>
            </a:pPr>
            <a:r>
              <a:t>Capture disk images, RAM dumps, cloud data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800"/>
            </a:pPr>
            <a:r>
              <a:t>Apply forensic techniques to uncover data</a:t>
            </a:r>
          </a:p>
          <a:p>
            <a:pPr>
              <a:defRPr sz="1800"/>
            </a:pPr>
            <a:r>
              <a:t>Recover deleted files, analyze logs, search keywords</a:t>
            </a:r>
          </a:p>
          <a:p>
            <a:pPr>
              <a:defRPr sz="1800"/>
            </a:pPr>
            <a:r>
              <a:t>Tools: Autopsy, EnCase, Volatility, Wireshark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800"/>
            </a:pPr>
            <a:r>
              <a:t>Interpret findings to build case narrative</a:t>
            </a:r>
          </a:p>
          <a:p>
            <a:pPr>
              <a:defRPr sz="1800"/>
            </a:pPr>
            <a:r>
              <a:t>Timeline reconstruction, correlation of artifacts</a:t>
            </a:r>
          </a:p>
          <a:p>
            <a:pPr>
              <a:defRPr sz="1800"/>
            </a:pPr>
            <a:r>
              <a:t>Identify user actions, malware, data exfiltration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800"/>
            </a:pPr>
            <a:r>
              <a:t>Document all findings clearly and legally</a:t>
            </a:r>
          </a:p>
          <a:p>
            <a:pPr>
              <a:defRPr sz="1800"/>
            </a:pPr>
            <a:r>
              <a:t>Include screenshots, logs, hashes, and timelines</a:t>
            </a:r>
          </a:p>
          <a:p>
            <a:pPr>
              <a:defRPr sz="1800"/>
            </a:pPr>
            <a:r>
              <a:t>Ensure report is admissible in court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Digital Forensics Process – Expert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pPr>
              <a:defRPr sz="1800"/>
            </a:pPr>
            <a:r>
              <a:t>Cyber experts emphasize a methodical and repeatable approach:</a:t>
            </a:r>
          </a:p>
          <a:p>
            <a:pPr>
              <a:defRPr sz="1800"/>
            </a:pPr>
            <a:endParaRPr/>
          </a:p>
          <a:p>
            <a:pPr>
              <a:defRPr sz="1800"/>
            </a:pPr>
            <a:r>
              <a:t>🔹 **Preparation**: Set up forensic lab, tools, policies</a:t>
            </a:r>
          </a:p>
          <a:p>
            <a:pPr>
              <a:defRPr sz="1800"/>
            </a:pPr>
            <a:r>
              <a:t>🔹 **Live Analysis**: Examine volatile data when device is running</a:t>
            </a:r>
          </a:p>
          <a:p>
            <a:pPr>
              <a:defRPr sz="1800"/>
            </a:pPr>
            <a:r>
              <a:t>🔹 **Triage**: Prioritize evidence based on relevance and volatility</a:t>
            </a:r>
          </a:p>
          <a:p>
            <a:pPr>
              <a:defRPr sz="1800"/>
            </a:pPr>
            <a:r>
              <a:t>🔹 **Chain of Custody**: Maintain strict documentation of evidence handling</a:t>
            </a:r>
          </a:p>
          <a:p>
            <a:pPr>
              <a:defRPr sz="1800"/>
            </a:pPr>
            <a:r>
              <a:t>🔹 **Validation**: Use hashing, cross-verification with multiple tools</a:t>
            </a:r>
          </a:p>
          <a:p>
            <a:pPr>
              <a:defRPr sz="1800"/>
            </a:pPr>
            <a:r>
              <a:t>🔹 **Tool Selection**: Choose based on legality, reliability, and target platform</a:t>
            </a:r>
          </a:p>
          <a:p>
            <a:pPr>
              <a:defRPr sz="1800"/>
            </a:pPr>
            <a:r>
              <a:t>🔹 **Collaboration**: Work with legal, network, and cloud teams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5406DDE8-F1D3-8C2D-A696-EBF9746A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3165" y="7261022"/>
            <a:ext cx="2743200" cy="365125"/>
          </a:xfrm>
        </p:spPr>
        <p:txBody>
          <a:bodyPr/>
          <a:lstStyle/>
          <a:p>
            <a:fld id="{9E77C4A0-78D9-4E54-8646-635221BED94A}" type="slidenum">
              <a:rPr lang="en-IN" smtClean="0"/>
              <a:t>29</a:t>
            </a:fld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0DC9F2-3F1A-CD58-B545-39FF838FD4C0}"/>
              </a:ext>
            </a:extLst>
          </p:cNvPr>
          <p:cNvSpPr/>
          <p:nvPr/>
        </p:nvSpPr>
        <p:spPr>
          <a:xfrm>
            <a:off x="914400" y="1380837"/>
            <a:ext cx="5181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i="1" dirty="0">
                <a:solidFill>
                  <a:srgbClr val="FF3300"/>
                </a:solidFill>
              </a:rPr>
              <a:t>Section 65 IT Act 2000:</a:t>
            </a:r>
          </a:p>
          <a:p>
            <a:r>
              <a:rPr lang="en-GB" sz="2000" i="1" dirty="0"/>
              <a:t>Tampering with computer source documents. Three years imprisonment / 2 lakh fine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66 IT Act 2000:</a:t>
            </a:r>
          </a:p>
          <a:p>
            <a:r>
              <a:rPr lang="en-GB" sz="2000" i="1" dirty="0"/>
              <a:t>Hacking with computer system.</a:t>
            </a:r>
          </a:p>
          <a:p>
            <a:r>
              <a:rPr lang="en-GB" sz="2000" i="1" dirty="0"/>
              <a:t>Three years imprisonment / 5 lakh fine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66B IT Act 2000:</a:t>
            </a:r>
          </a:p>
          <a:p>
            <a:r>
              <a:rPr lang="en-GB" sz="2000" i="1" dirty="0"/>
              <a:t>Retrieving a stolen computer or communication device.</a:t>
            </a:r>
          </a:p>
          <a:p>
            <a:r>
              <a:rPr lang="en-GB" sz="2000" i="1" dirty="0"/>
              <a:t>Three years imprisonment / 1 lakh fine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66C IT Act 2000:</a:t>
            </a:r>
          </a:p>
          <a:p>
            <a:r>
              <a:rPr lang="en-GB" sz="2000" i="1" dirty="0"/>
              <a:t>Using someone else's password.</a:t>
            </a:r>
          </a:p>
          <a:p>
            <a:r>
              <a:rPr lang="en-GB" sz="2000" i="1" dirty="0"/>
              <a:t>Three years imprisonment / 1 lakh fine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66E IT Act 2000:</a:t>
            </a:r>
          </a:p>
          <a:p>
            <a:r>
              <a:rPr lang="en-GB" sz="2000" i="1" dirty="0"/>
              <a:t>To publish private photos of others.</a:t>
            </a:r>
          </a:p>
          <a:p>
            <a:r>
              <a:rPr lang="en-GB" sz="2000" i="1" dirty="0"/>
              <a:t>Three years imprisonment / 2 lakh fine</a:t>
            </a:r>
            <a:endParaRPr lang="en-US" sz="2000" i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54B51-1749-B2AB-E032-932696B59F09}"/>
              </a:ext>
            </a:extLst>
          </p:cNvPr>
          <p:cNvSpPr/>
          <p:nvPr/>
        </p:nvSpPr>
        <p:spPr>
          <a:xfrm>
            <a:off x="6475457" y="1611656"/>
            <a:ext cx="591959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i="1" dirty="0">
                <a:solidFill>
                  <a:srgbClr val="FF3300"/>
                </a:solidFill>
              </a:rPr>
              <a:t>Section 67A IT Act 2000:</a:t>
            </a:r>
          </a:p>
          <a:p>
            <a:r>
              <a:rPr lang="en-GB" sz="2000" i="1" dirty="0"/>
              <a:t>Publish images containing sexual acts.</a:t>
            </a:r>
          </a:p>
          <a:p>
            <a:r>
              <a:rPr lang="en-GB" sz="2000" i="1" dirty="0"/>
              <a:t>Seven years imprisonment / 1 lakh fine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66F IT Act 2000:</a:t>
            </a:r>
          </a:p>
          <a:p>
            <a:r>
              <a:rPr lang="en-GB" sz="2000" i="1" dirty="0"/>
              <a:t>Acts of cyber terrorism.</a:t>
            </a:r>
          </a:p>
          <a:p>
            <a:r>
              <a:rPr lang="en-GB" sz="2000" i="1" dirty="0"/>
              <a:t>Life imprisonment.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70 IT Act 2000:</a:t>
            </a:r>
          </a:p>
          <a:p>
            <a:r>
              <a:rPr lang="en-GB" sz="2000" i="1" dirty="0"/>
              <a:t>Unauthorized access to the protected system.</a:t>
            </a:r>
          </a:p>
          <a:p>
            <a:r>
              <a:rPr lang="en-GB" sz="2000" i="1" dirty="0"/>
              <a:t>Ten years in prison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72 IT Act 2000:</a:t>
            </a:r>
          </a:p>
          <a:p>
            <a:r>
              <a:rPr lang="en-GB" sz="2000" i="1" dirty="0"/>
              <a:t>Breach of privacy.</a:t>
            </a:r>
          </a:p>
          <a:p>
            <a:r>
              <a:rPr lang="en-GB" sz="2000" i="1" dirty="0"/>
              <a:t>Two years imprisonment / 1 lakh fine</a:t>
            </a:r>
          </a:p>
          <a:p>
            <a:r>
              <a:rPr lang="en-GB" sz="2000" b="1" i="1" dirty="0">
                <a:solidFill>
                  <a:srgbClr val="FF3300"/>
                </a:solidFill>
              </a:rPr>
              <a:t>Section 73 IT Act 2000:</a:t>
            </a:r>
          </a:p>
          <a:p>
            <a:r>
              <a:rPr lang="en-GB" sz="2000" i="1" dirty="0"/>
              <a:t>Certificate of electronic signature is publishing incorrectly.</a:t>
            </a:r>
          </a:p>
          <a:p>
            <a:r>
              <a:rPr lang="en-GB" sz="2000" i="1" dirty="0"/>
              <a:t>Three years imprisonment / 2 lakh fine</a:t>
            </a:r>
            <a:endParaRPr lang="en-US" sz="2000" i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2D04D3-7C82-99F8-7F5C-E7BB5641A9E7}"/>
              </a:ext>
            </a:extLst>
          </p:cNvPr>
          <p:cNvSpPr txBox="1">
            <a:spLocks/>
          </p:cNvSpPr>
          <p:nvPr/>
        </p:nvSpPr>
        <p:spPr>
          <a:xfrm>
            <a:off x="3035496" y="698716"/>
            <a:ext cx="6172200" cy="541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IT ACTS</a:t>
            </a:r>
            <a:endParaRPr lang="en-I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84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001AE695-8AF6-0D22-A4FF-5C77537D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15" y="248393"/>
            <a:ext cx="6642370" cy="132556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Forensic LAB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CB7DE67D-6027-4DF7-0006-BE186AEDA0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330547"/>
              </p:ext>
            </p:extLst>
          </p:nvPr>
        </p:nvGraphicFramePr>
        <p:xfrm>
          <a:off x="838199" y="1825625"/>
          <a:ext cx="5398041" cy="4896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8041">
                  <a:extLst>
                    <a:ext uri="{9D8B030D-6E8A-4147-A177-3AD203B41FA5}">
                      <a16:colId xmlns:a16="http://schemas.microsoft.com/office/drawing/2014/main" val="2158707031"/>
                    </a:ext>
                  </a:extLst>
                </a:gridCol>
              </a:tblGrid>
              <a:tr h="2448094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738717"/>
                  </a:ext>
                </a:extLst>
              </a:tr>
              <a:tr h="2448094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846180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37DB29AD-EE7C-7DB1-1132-C081C6299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742" y="1825626"/>
            <a:ext cx="4885539" cy="2448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0E2351-69E9-EE93-8D95-093469D06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4273719"/>
            <a:ext cx="5436141" cy="240796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0C1BDD3-0CFA-2323-CD1E-B357AF642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782596"/>
            <a:ext cx="5436141" cy="245099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B2D838-5C86-3A47-9D10-A57D529714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741" y="4345796"/>
            <a:ext cx="4885539" cy="233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93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5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72A096F-A03A-FDD1-D952-279F1264981A}"/>
              </a:ext>
            </a:extLst>
          </p:cNvPr>
          <p:cNvSpPr txBox="1">
            <a:spLocks/>
          </p:cNvSpPr>
          <p:nvPr/>
        </p:nvSpPr>
        <p:spPr>
          <a:xfrm>
            <a:off x="3009900" y="747355"/>
            <a:ext cx="6172200" cy="5413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 DATA</a:t>
            </a:r>
            <a:endParaRPr lang="en-I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7B006B-24BC-CF6F-8F98-05D6E169CD28}"/>
              </a:ext>
            </a:extLst>
          </p:cNvPr>
          <p:cNvSpPr txBox="1"/>
          <p:nvPr/>
        </p:nvSpPr>
        <p:spPr>
          <a:xfrm>
            <a:off x="2741209" y="2312697"/>
            <a:ext cx="67095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DATA IS NEW “</a:t>
            </a:r>
            <a:r>
              <a:rPr lang="en-US" alt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GOLD</a:t>
            </a:r>
            <a:r>
              <a:rPr lang="en-US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  <a:endParaRPr lang="en-I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15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Digital Forensics?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45531"/>
            <a:ext cx="10679349" cy="4299625"/>
          </a:xfrm>
        </p:spPr>
        <p:txBody>
          <a:bodyPr>
            <a:normAutofit lnSpcReduction="10000"/>
          </a:bodyPr>
          <a:lstStyle/>
          <a:p>
            <a:r>
              <a:rPr sz="2400" b="1" dirty="0"/>
              <a:t>Definition</a:t>
            </a:r>
            <a:r>
              <a:rPr sz="2400" dirty="0"/>
              <a:t>: </a:t>
            </a:r>
            <a:endParaRPr lang="en-US" sz="2400" dirty="0"/>
          </a:p>
          <a:p>
            <a:pPr marL="0" indent="0">
              <a:buNone/>
            </a:pPr>
            <a:r>
              <a:rPr lang="en-IN" sz="2400" dirty="0"/>
              <a:t>        </a:t>
            </a:r>
            <a:r>
              <a:rPr sz="2400" dirty="0"/>
              <a:t>The process of uncovering and interpreting electronic data</a:t>
            </a:r>
          </a:p>
          <a:p>
            <a:r>
              <a:rPr sz="2400" b="1" dirty="0"/>
              <a:t>Importance</a:t>
            </a:r>
            <a:r>
              <a:rPr sz="2400" dirty="0"/>
              <a:t>: </a:t>
            </a:r>
            <a:endParaRPr lang="en-US" sz="2400" dirty="0"/>
          </a:p>
          <a:p>
            <a:pPr marL="0" indent="0">
              <a:buNone/>
            </a:pPr>
            <a:r>
              <a:rPr lang="en-IN" sz="2400" dirty="0"/>
              <a:t>        </a:t>
            </a:r>
            <a:r>
              <a:rPr sz="2400" dirty="0"/>
              <a:t>Helps in solving cybercrimes and legal investigations</a:t>
            </a:r>
          </a:p>
          <a:p>
            <a:r>
              <a:rPr sz="2400" b="1" dirty="0"/>
              <a:t>Scope</a:t>
            </a:r>
            <a:r>
              <a:rPr sz="2400" dirty="0"/>
              <a:t>: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</a:t>
            </a:r>
            <a:r>
              <a:rPr sz="2400" dirty="0"/>
              <a:t>Applies to computers, networks, mobile devices, cloud systems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       Digital Forensic</a:t>
            </a:r>
            <a:r>
              <a:rPr lang="en-US" sz="2400" dirty="0"/>
              <a:t> is a field within forensic science that focuses on </a:t>
            </a:r>
            <a:r>
              <a:rPr lang="en-US" sz="2400" b="1" dirty="0"/>
              <a:t>recovering, analyzing, and preserving digital evidence</a:t>
            </a:r>
            <a:r>
              <a:rPr lang="en-US" sz="2400" dirty="0"/>
              <a:t> from electronic devices. It is often used in criminal investigations, cybersecurity incidents, and legal proceedings.</a:t>
            </a:r>
            <a:endParaRPr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Forensics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7664" y="1971540"/>
            <a:ext cx="5338864" cy="4351338"/>
          </a:xfrm>
        </p:spPr>
        <p:txBody>
          <a:bodyPr/>
          <a:lstStyle/>
          <a:p>
            <a:r>
              <a:rPr dirty="0"/>
              <a:t>1. Identification</a:t>
            </a:r>
          </a:p>
          <a:p>
            <a:r>
              <a:rPr dirty="0"/>
              <a:t>2. Preservation</a:t>
            </a:r>
          </a:p>
          <a:p>
            <a:r>
              <a:rPr dirty="0"/>
              <a:t>3. Collection</a:t>
            </a:r>
          </a:p>
          <a:p>
            <a:r>
              <a:rPr dirty="0"/>
              <a:t>4. Examination</a:t>
            </a:r>
          </a:p>
          <a:p>
            <a:r>
              <a:rPr dirty="0"/>
              <a:t>5. Analysis</a:t>
            </a:r>
          </a:p>
          <a:p>
            <a:r>
              <a:rPr dirty="0"/>
              <a:t>6. Documentation</a:t>
            </a:r>
          </a:p>
          <a:p>
            <a:r>
              <a:rPr dirty="0"/>
              <a:t>7. Presentation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Digital Forensics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Computer Forensics</a:t>
            </a:r>
            <a:r>
              <a:rPr lang="en-US" sz="2400" dirty="0"/>
              <a:t> (</a:t>
            </a:r>
            <a:r>
              <a:rPr lang="en-IN" sz="2400" dirty="0"/>
              <a:t>Memory Forensics)</a:t>
            </a:r>
          </a:p>
          <a:p>
            <a:endParaRPr sz="2400" dirty="0"/>
          </a:p>
          <a:p>
            <a:r>
              <a:rPr sz="2400" dirty="0"/>
              <a:t>Mobile Device Forensics</a:t>
            </a:r>
            <a:endParaRPr lang="en-US" sz="2400" dirty="0"/>
          </a:p>
          <a:p>
            <a:endParaRPr sz="2400" dirty="0"/>
          </a:p>
          <a:p>
            <a:r>
              <a:rPr sz="2400" dirty="0"/>
              <a:t>Network Forensics</a:t>
            </a:r>
            <a:endParaRPr lang="en-US" sz="2400" dirty="0"/>
          </a:p>
          <a:p>
            <a:endParaRPr sz="2400" dirty="0"/>
          </a:p>
          <a:p>
            <a:r>
              <a:rPr sz="2400" dirty="0"/>
              <a:t>IoT &amp; Drone Forensics</a:t>
            </a:r>
          </a:p>
          <a:p>
            <a:pPr marL="0" indent="0"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26022-172C-A93F-06E7-5BA93E7F1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"/>
            <a:ext cx="7772400" cy="1371599"/>
          </a:xfrm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Forensics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ACC5FD-B0D7-B280-527F-EB49E9B3BE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167906"/>
              </p:ext>
            </p:extLst>
          </p:nvPr>
        </p:nvGraphicFramePr>
        <p:xfrm>
          <a:off x="457200" y="933856"/>
          <a:ext cx="11280843" cy="5321031"/>
        </p:xfrm>
        <a:graphic>
          <a:graphicData uri="http://schemas.openxmlformats.org/drawingml/2006/table">
            <a:tbl>
              <a:tblPr/>
              <a:tblGrid>
                <a:gridCol w="2710775">
                  <a:extLst>
                    <a:ext uri="{9D8B030D-6E8A-4147-A177-3AD203B41FA5}">
                      <a16:colId xmlns:a16="http://schemas.microsoft.com/office/drawing/2014/main" val="80872085"/>
                    </a:ext>
                  </a:extLst>
                </a:gridCol>
                <a:gridCol w="2947480">
                  <a:extLst>
                    <a:ext uri="{9D8B030D-6E8A-4147-A177-3AD203B41FA5}">
                      <a16:colId xmlns:a16="http://schemas.microsoft.com/office/drawing/2014/main" val="1349709313"/>
                    </a:ext>
                  </a:extLst>
                </a:gridCol>
                <a:gridCol w="5622588">
                  <a:extLst>
                    <a:ext uri="{9D8B030D-6E8A-4147-A177-3AD203B41FA5}">
                      <a16:colId xmlns:a16="http://schemas.microsoft.com/office/drawing/2014/main" val="2932739814"/>
                    </a:ext>
                  </a:extLst>
                </a:gridCol>
              </a:tblGrid>
              <a:tr h="302705"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Tool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Type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u="sng" dirty="0"/>
                        <a:t>Key Features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887255"/>
                  </a:ext>
                </a:extLst>
              </a:tr>
              <a:tr h="585101">
                <a:tc>
                  <a:txBody>
                    <a:bodyPr/>
                    <a:lstStyle/>
                    <a:p>
                      <a:r>
                        <a:rPr lang="en-IN" sz="1600" b="1" dirty="0"/>
                        <a:t>Autopsy / Sleuth Kit</a:t>
                      </a:r>
                      <a:endParaRPr lang="en-IN" sz="1600" dirty="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Free &amp; Open Source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File recovery, timeline analysis, keyword search, email analysis.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515380"/>
                  </a:ext>
                </a:extLst>
              </a:tr>
              <a:tr h="585101">
                <a:tc>
                  <a:txBody>
                    <a:bodyPr/>
                    <a:lstStyle/>
                    <a:p>
                      <a:r>
                        <a:rPr lang="en-IN" sz="1600" b="1"/>
                        <a:t>EnCase Forensic</a:t>
                      </a:r>
                      <a:endParaRPr lang="en-IN" sz="160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Commercial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Industry-standard tool for imaging, analysis, and court reporting.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058719"/>
                  </a:ext>
                </a:extLst>
              </a:tr>
              <a:tr h="585101">
                <a:tc>
                  <a:txBody>
                    <a:bodyPr/>
                    <a:lstStyle/>
                    <a:p>
                      <a:r>
                        <a:rPr lang="en-IN" sz="1600" b="1"/>
                        <a:t>FTK (Forensic Toolkit)</a:t>
                      </a:r>
                      <a:endParaRPr lang="en-IN" sz="160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Commercial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Data carving, file decryption, registry analysis, fast indexing.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655297"/>
                  </a:ext>
                </a:extLst>
              </a:tr>
              <a:tr h="791740">
                <a:tc>
                  <a:txBody>
                    <a:bodyPr/>
                    <a:lstStyle/>
                    <a:p>
                      <a:r>
                        <a:rPr lang="en-IN" sz="1600" b="1"/>
                        <a:t>X-Ways Forensics</a:t>
                      </a:r>
                      <a:endParaRPr lang="en-IN" sz="160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Commercial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Lightweight, advanced forensic suite with disk imaging and analysis.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8387"/>
                  </a:ext>
                </a:extLst>
              </a:tr>
              <a:tr h="547221">
                <a:tc>
                  <a:txBody>
                    <a:bodyPr/>
                    <a:lstStyle/>
                    <a:p>
                      <a:r>
                        <a:rPr lang="en-IN" sz="1600" b="1" dirty="0"/>
                        <a:t>CAINE Linux</a:t>
                      </a:r>
                      <a:endParaRPr lang="en-IN" sz="1600" dirty="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Open Source OS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Live forensic OS with tools like Autopsy, Volatility, etc.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7371037"/>
                  </a:ext>
                </a:extLst>
              </a:tr>
              <a:tr h="585101">
                <a:tc>
                  <a:txBody>
                    <a:bodyPr/>
                    <a:lstStyle/>
                    <a:p>
                      <a:r>
                        <a:rPr lang="en-IN" sz="1600" b="1" dirty="0"/>
                        <a:t>DEFT Linux</a:t>
                      </a:r>
                      <a:endParaRPr lang="en-IN" sz="1600" dirty="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Open Source OS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Ubuntu-based live forensic toolkit used by law enforcement.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436019"/>
                  </a:ext>
                </a:extLst>
              </a:tr>
              <a:tr h="791740">
                <a:tc>
                  <a:txBody>
                    <a:bodyPr/>
                    <a:lstStyle/>
                    <a:p>
                      <a:r>
                        <a:rPr lang="en-IN" sz="1600" b="1" dirty="0"/>
                        <a:t>Magnet AXIOM</a:t>
                      </a:r>
                      <a:endParaRPr lang="en-IN" sz="1600" dirty="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Commercial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Supports computer + mobile forensics; cloud and artifact analysis.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614003"/>
                  </a:ext>
                </a:extLst>
              </a:tr>
              <a:tr h="547221">
                <a:tc>
                  <a:txBody>
                    <a:bodyPr/>
                    <a:lstStyle/>
                    <a:p>
                      <a:r>
                        <a:rPr lang="en-IN" sz="1600" b="1"/>
                        <a:t>ProDiscover Forensics</a:t>
                      </a:r>
                      <a:endParaRPr lang="en-IN" sz="1600"/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Commercial/Free Version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Imaging, recovery, metadata analysis.</a:t>
                      </a:r>
                    </a:p>
                  </a:txBody>
                  <a:tcPr marL="58025" marR="58025" marT="29013" marB="290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1369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649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CF8E3-EE10-7581-AAB4-CF901D220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7822"/>
            <a:ext cx="7772400" cy="943582"/>
          </a:xfrm>
        </p:spPr>
        <p:txBody>
          <a:bodyPr>
            <a:normAutofit/>
          </a:bodyPr>
          <a:lstStyle/>
          <a:p>
            <a:pPr algn="ctr"/>
            <a:r>
              <a:rPr lang="en-IN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Use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26439-8EEA-3728-8CDD-83B98EB4F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49" y="648021"/>
            <a:ext cx="10953345" cy="5561958"/>
          </a:xfrm>
        </p:spPr>
        <p:txBody>
          <a:bodyPr>
            <a:noAutofit/>
          </a:bodyPr>
          <a:lstStyle/>
          <a:p>
            <a:r>
              <a:rPr lang="en-IN" sz="1400" b="1" dirty="0"/>
              <a:t>🧠 Memory Forensics</a:t>
            </a:r>
          </a:p>
          <a:p>
            <a:r>
              <a:rPr lang="en-IN" sz="1400" b="1" dirty="0"/>
              <a:t>Volatility</a:t>
            </a:r>
            <a:r>
              <a:rPr lang="en-IN" sz="1400" dirty="0"/>
              <a:t> (Free): Best tool for </a:t>
            </a:r>
            <a:r>
              <a:rPr lang="en-IN" sz="1400" dirty="0" err="1"/>
              <a:t>analyzing</a:t>
            </a:r>
            <a:r>
              <a:rPr lang="en-IN" sz="1400" dirty="0"/>
              <a:t> RAM dumps (Windows, Linux).</a:t>
            </a:r>
          </a:p>
          <a:p>
            <a:r>
              <a:rPr lang="en-IN" sz="1400" b="1" dirty="0" err="1"/>
              <a:t>Rekall</a:t>
            </a:r>
            <a:r>
              <a:rPr lang="en-IN" sz="1400" dirty="0"/>
              <a:t> (Free): Also used for memory acquisition and forensic analysis.</a:t>
            </a:r>
          </a:p>
          <a:p>
            <a:endParaRPr lang="en-IN" sz="700" b="1" dirty="0"/>
          </a:p>
          <a:p>
            <a:r>
              <a:rPr lang="en-IN" sz="1400" b="1" dirty="0"/>
              <a:t>📁 File System &amp; Metadata Analysis</a:t>
            </a:r>
          </a:p>
          <a:p>
            <a:r>
              <a:rPr lang="en-IN" sz="1400" b="1" dirty="0"/>
              <a:t>Bulk Extractor</a:t>
            </a:r>
            <a:r>
              <a:rPr lang="en-IN" sz="1400" dirty="0"/>
              <a:t> (Free): Extracts email, credit card data, URL history from disk images.</a:t>
            </a:r>
          </a:p>
          <a:p>
            <a:r>
              <a:rPr lang="en-IN" sz="1400" b="1" dirty="0" err="1"/>
              <a:t>ExifTool</a:t>
            </a:r>
            <a:r>
              <a:rPr lang="en-IN" sz="1400" dirty="0"/>
              <a:t> (Free): </a:t>
            </a:r>
            <a:r>
              <a:rPr lang="en-IN" sz="1400" dirty="0" err="1"/>
              <a:t>Analyzes</a:t>
            </a:r>
            <a:r>
              <a:rPr lang="en-IN" sz="1400" dirty="0"/>
              <a:t> metadata in images, documents, and media files.</a:t>
            </a:r>
          </a:p>
          <a:p>
            <a:endParaRPr lang="en-IN" sz="700" b="1" dirty="0"/>
          </a:p>
          <a:p>
            <a:r>
              <a:rPr lang="en-IN" sz="1400" b="1" dirty="0"/>
              <a:t>🛠️ Disk Imaging Tools</a:t>
            </a:r>
          </a:p>
          <a:p>
            <a:r>
              <a:rPr lang="en-IN" sz="1400" b="1" dirty="0"/>
              <a:t>FTK Imager</a:t>
            </a:r>
            <a:r>
              <a:rPr lang="en-IN" sz="1400" dirty="0"/>
              <a:t> (Free): Used to create forensic disk images.</a:t>
            </a:r>
          </a:p>
          <a:p>
            <a:r>
              <a:rPr lang="en-IN" sz="1400" b="1" dirty="0" err="1"/>
              <a:t>Guymager</a:t>
            </a:r>
            <a:r>
              <a:rPr lang="en-IN" sz="1400" dirty="0"/>
              <a:t> (Linux): Open-source imaging tool with hash verification.</a:t>
            </a:r>
          </a:p>
          <a:p>
            <a:endParaRPr lang="en-IN" sz="700" b="1" dirty="0"/>
          </a:p>
          <a:p>
            <a:r>
              <a:rPr lang="en-IN" sz="1400" b="1" dirty="0"/>
              <a:t>🧮 Registry &amp; Log Analysis</a:t>
            </a:r>
          </a:p>
          <a:p>
            <a:r>
              <a:rPr lang="en-IN" sz="1400" b="1" dirty="0" err="1"/>
              <a:t>RegRipper</a:t>
            </a:r>
            <a:r>
              <a:rPr lang="en-IN" sz="1400" dirty="0"/>
              <a:t> (Free): Extracts and parses Windows registry hives.</a:t>
            </a:r>
          </a:p>
          <a:p>
            <a:r>
              <a:rPr lang="en-IN" sz="1400" b="1" dirty="0"/>
              <a:t>Log2Timeline / </a:t>
            </a:r>
            <a:r>
              <a:rPr lang="en-IN" sz="1400" b="1" dirty="0" err="1"/>
              <a:t>Plaso</a:t>
            </a:r>
            <a:r>
              <a:rPr lang="en-IN" sz="1400" dirty="0"/>
              <a:t> (Free): Creates timelines from log files and artifacts.</a:t>
            </a:r>
          </a:p>
          <a:p>
            <a:endParaRPr lang="en-IN" sz="700" b="1" dirty="0"/>
          </a:p>
          <a:p>
            <a:r>
              <a:rPr lang="en-IN" sz="1400" b="1" dirty="0"/>
              <a:t>🌐 Network/Internet Activity Analysis</a:t>
            </a:r>
          </a:p>
          <a:p>
            <a:r>
              <a:rPr lang="en-IN" sz="1400" b="1" dirty="0"/>
              <a:t>Wireshark</a:t>
            </a:r>
            <a:r>
              <a:rPr lang="en-IN" sz="1400" dirty="0"/>
              <a:t> (Free): Network packet capture and protocol analysis.</a:t>
            </a:r>
          </a:p>
          <a:p>
            <a:r>
              <a:rPr lang="en-IN" sz="1400" b="1" dirty="0"/>
              <a:t>Browser History Examiner</a:t>
            </a:r>
            <a:r>
              <a:rPr lang="en-IN" sz="1400" dirty="0"/>
              <a:t> (Free): Extracts and visualizes browser data.</a:t>
            </a:r>
          </a:p>
        </p:txBody>
      </p:sp>
    </p:spTree>
    <p:extLst>
      <p:ext uri="{BB962C8B-B14F-4D97-AF65-F5344CB8AC3E}">
        <p14:creationId xmlns:p14="http://schemas.microsoft.com/office/powerpoint/2010/main" val="2411367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1591</TotalTime>
  <Words>2142</Words>
  <Application>Microsoft Office PowerPoint</Application>
  <PresentationFormat>Widescreen</PresentationFormat>
  <Paragraphs>370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Aparajita</vt:lpstr>
      <vt:lpstr>Arial</vt:lpstr>
      <vt:lpstr>Bahnschrift</vt:lpstr>
      <vt:lpstr>Calibri</vt:lpstr>
      <vt:lpstr>Clarendon Blk BT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       Digital Forensic LAB</vt:lpstr>
      <vt:lpstr>PowerPoint Presentation</vt:lpstr>
      <vt:lpstr>What is Digital Forensics?</vt:lpstr>
      <vt:lpstr>Digital Forensics Process</vt:lpstr>
      <vt:lpstr>Types of Digital Forensics</vt:lpstr>
      <vt:lpstr>Computer Forensics</vt:lpstr>
      <vt:lpstr>Specific Use Tools</vt:lpstr>
      <vt:lpstr>Best Forensic OS Tools for Police Use</vt:lpstr>
      <vt:lpstr>Mobile Device Forensic</vt:lpstr>
      <vt:lpstr>Data Recocery Free Tool  For Android</vt:lpstr>
      <vt:lpstr>Data Recovery For IOS / Apple</vt:lpstr>
      <vt:lpstr>Network Forensic</vt:lpstr>
      <vt:lpstr>Network Forensic Tool</vt:lpstr>
      <vt:lpstr>IoT &amp; Drone Forensics</vt:lpstr>
      <vt:lpstr>IOT Forensic Tool</vt:lpstr>
      <vt:lpstr>Drone Forensic</vt:lpstr>
      <vt:lpstr>Drone Forensic Tool</vt:lpstr>
      <vt:lpstr>Thank You</vt:lpstr>
      <vt:lpstr>Digital Forensics Process Overview</vt:lpstr>
      <vt:lpstr>1. Identification</vt:lpstr>
      <vt:lpstr>2. Preservation</vt:lpstr>
      <vt:lpstr>3. Collection</vt:lpstr>
      <vt:lpstr>4. Examination</vt:lpstr>
      <vt:lpstr>5. Analysis</vt:lpstr>
      <vt:lpstr>6. Reporting</vt:lpstr>
      <vt:lpstr>Digital Forensics Process – Expert Perspective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ojaswani Bhargav</dc:creator>
  <cp:lastModifiedBy>Himanshu</cp:lastModifiedBy>
  <cp:revision>18</cp:revision>
  <dcterms:created xsi:type="dcterms:W3CDTF">2024-08-12T16:21:05Z</dcterms:created>
  <dcterms:modified xsi:type="dcterms:W3CDTF">2026-08-02T15:34:21Z</dcterms:modified>
</cp:coreProperties>
</file>