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725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7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5437" y="2418903"/>
            <a:ext cx="9001125" cy="11391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484"/>
              </a:lnSpc>
            </a:pPr>
            <a:r>
              <a:rPr sz="3900" b="0" i="0" u="none">
                <a:solidFill>
                  <a:srgbClr val="FFFFFF"/>
                </a:solidFill>
                <a:latin typeface="Orbitron Black"/>
              </a:rPr>
              <a:t>OPENSOURCE INTELLIGENCE </a:t>
            </a:r>
            <a:r>
              <a:rPr sz="3900" b="0" i="0" u="none">
                <a:solidFill>
                  <a:srgbClr val="00F0FF"/>
                </a:solidFill>
                <a:latin typeface="Orbitron Black"/>
              </a:rPr>
              <a:t>(OSINT)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24125" y="3748533"/>
            <a:ext cx="714375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94A3B8"/>
                </a:solidFill>
                <a:latin typeface="Plus Jakarta Sans"/>
              </a:rPr>
              <a:t>A Comprehensive Framework for Collecting, Analyzing, and Verifying Publicly Available Information for Actionable Cyber Intelligence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550" y="1935509"/>
            <a:ext cx="152400" cy="15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0" y="1918841"/>
            <a:ext cx="2381250" cy="1857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sz="975" b="0" i="0" u="none">
                <a:solidFill>
                  <a:srgbClr val="00F0FF"/>
                </a:solidFill>
                <a:latin typeface="JetBrains Mono"/>
              </a:rPr>
              <a:t>CYBER THREAT INTELLIGENCE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3762" y="4701033"/>
            <a:ext cx="876300" cy="2667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9612" y="4701033"/>
            <a:ext cx="1343025" cy="2667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2187" y="4701033"/>
            <a:ext cx="1143000" cy="2667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4737" y="4701033"/>
            <a:ext cx="1276350" cy="2667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116335"/>
            <a:ext cx="3524250" cy="32670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116335"/>
            <a:ext cx="3524250" cy="32670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6725" y="2116335"/>
            <a:ext cx="3524250" cy="32670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" y="2278260"/>
            <a:ext cx="3200400" cy="20955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2278260"/>
            <a:ext cx="3200400" cy="20955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8650" y="2278260"/>
            <a:ext cx="3200400" cy="20955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90550" y="3735585"/>
            <a:ext cx="3505200" cy="285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42950" y="4526160"/>
            <a:ext cx="3360420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Orbitron"/>
              </a:rPr>
              <a:t>Link &amp; Threat Graphing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2950" y="4850010"/>
            <a:ext cx="320040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94A3B8"/>
                </a:solidFill>
                <a:latin typeface="Plus Jakarta Sans"/>
              </a:rPr>
              <a:t>Mapping complex relationships between threat actors, IP addresses, and crypto wallets.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43400" y="3735585"/>
            <a:ext cx="3505200" cy="285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495800" y="4526160"/>
            <a:ext cx="3360420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Orbitron"/>
              </a:rPr>
              <a:t>Geospatial Analysis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95800" y="4850010"/>
            <a:ext cx="320040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94A3B8"/>
                </a:solidFill>
                <a:latin typeface="Plus Jakarta Sans"/>
              </a:rPr>
              <a:t>Triangulating physical locations using satellite imagery, sun shadows, and terrain features.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096250" y="3735585"/>
            <a:ext cx="3505200" cy="285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248650" y="4526160"/>
            <a:ext cx="3360420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Orbitron"/>
              </a:rPr>
              <a:t>Darknet Monitoring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48650" y="4850010"/>
            <a:ext cx="320040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975" b="0" i="0" u="none">
                <a:solidFill>
                  <a:srgbClr val="94A3B8"/>
                </a:solidFill>
                <a:latin typeface="Plus Jakarta Sans"/>
              </a:rPr>
              <a:t>Scrape hidden services and leak databases for compromised credentials and threat intel.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475" y="2287785"/>
            <a:ext cx="3181350" cy="20764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5325" y="2287785"/>
            <a:ext cx="3181350" cy="207645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58175" y="2287785"/>
            <a:ext cx="3181350" cy="20764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33425" y="485775"/>
            <a:ext cx="11421427" cy="356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04"/>
              </a:lnSpc>
              <a:defRPr/>
            </a:pPr>
            <a:r>
              <a:rPr sz="2550" b="1" i="0" u="none">
                <a:solidFill>
                  <a:srgbClr val="38BDF8"/>
                </a:solidFill>
                <a:latin typeface="Orbitron"/>
              </a:rPr>
              <a:t>SPECIALIZED OSINT DOMAINS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81025" y="485775"/>
            <a:ext cx="38100" cy="356145"/>
          </a:xfrm>
          <a:prstGeom prst="rect">
            <a:avLst/>
          </a:prstGeom>
          <a:solidFill>
            <a:srgbClr val="00F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621160"/>
            <a:ext cx="11029950" cy="225742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90550" y="2630685"/>
            <a:ext cx="11010900" cy="2238375"/>
          </a:xfrm>
          <a:prstGeom prst="roundRect">
            <a:avLst>
              <a:gd name="adj" fmla="val 0"/>
            </a:avLst>
          </a:prstGeom>
          <a:solidFill>
            <a:srgbClr val="0F172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90550" y="2630685"/>
          <a:ext cx="11010898" cy="2238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1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57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7675"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00F0FF"/>
                          </a:solidFill>
                          <a:latin typeface="Orbitron"/>
                        </a:rPr>
                        <a:t>Category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00F0FF"/>
                          </a:solidFill>
                          <a:latin typeface="Orbitron"/>
                        </a:rPr>
                        <a:t>Top Tools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00F0FF"/>
                          </a:solidFill>
                          <a:latin typeface="Orbitron"/>
                        </a:rPr>
                        <a:t>Primary Investigative Use Case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F0FF"/>
                          </a:solidFill>
                          <a:latin typeface="Plus Jakarta Sans SemiBold"/>
                        </a:rPr>
                        <a:t>Recon &amp; Graphing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Maltego, SpiderFoot, Recon-ng, FOCA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Link analysis, infrastructure mapping, automated footprinting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F0FF"/>
                          </a:solidFill>
                          <a:latin typeface="Plus Jakarta Sans SemiBold"/>
                        </a:rPr>
                        <a:t>Search &amp; Network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Shodan, Censys, SecurityTrails, theHarvester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IoT device mapping, open port analysis, DNS &amp; subdomains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F0FF"/>
                          </a:solidFill>
                          <a:latin typeface="Plus Jakarta Sans SemiBold"/>
                        </a:rPr>
                        <a:t>Identity &amp; Social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Sherlock, Holehe, GHunt, PhoneInfoga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Username enumeration, email lookup, phone number intel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F0FF"/>
                          </a:solidFill>
                          <a:latin typeface="Plus Jakarta Sans SemiBold"/>
                        </a:rPr>
                        <a:t>Forensics &amp; Archiving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ExifTool, VirusTotal, Wayback Machine, WiGLE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EXIF metadata extraction, hash scanning, historic web caches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90550" y="3087885"/>
            <a:ext cx="2062311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652861" y="3087885"/>
            <a:ext cx="3891557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544419" y="3087885"/>
            <a:ext cx="505703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90550" y="3540323"/>
            <a:ext cx="2062311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52861" y="3540323"/>
            <a:ext cx="3891557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544419" y="3540323"/>
            <a:ext cx="505703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90550" y="3978473"/>
            <a:ext cx="2062311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2652861" y="3978473"/>
            <a:ext cx="3891557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544419" y="3978473"/>
            <a:ext cx="505703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90550" y="4416623"/>
            <a:ext cx="2062311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2652861" y="4416623"/>
            <a:ext cx="3891557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544419" y="4416623"/>
            <a:ext cx="505703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90550" y="4854773"/>
            <a:ext cx="2062311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2652861" y="4854773"/>
            <a:ext cx="3891557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544419" y="4854773"/>
            <a:ext cx="505703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33425" y="485775"/>
            <a:ext cx="11421427" cy="356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04"/>
              </a:lnSpc>
              <a:defRPr/>
            </a:pPr>
            <a:r>
              <a:rPr sz="2550" b="1" i="0" u="none">
                <a:solidFill>
                  <a:srgbClr val="38BDF8"/>
                </a:solidFill>
                <a:latin typeface="Orbitron"/>
              </a:rPr>
              <a:t>ESSENTIAL OSINT TOOL MATRIX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81025" y="485775"/>
            <a:ext cx="38100" cy="356145"/>
          </a:xfrm>
          <a:prstGeom prst="rect">
            <a:avLst/>
          </a:prstGeom>
          <a:solidFill>
            <a:srgbClr val="00F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1907381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95500" y="2745581"/>
            <a:ext cx="8001000" cy="581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0" i="0" u="none">
                <a:solidFill>
                  <a:srgbClr val="FFFFFF"/>
                </a:solidFill>
                <a:latin typeface="Orbitron Black"/>
              </a:rPr>
              <a:t>Questions &amp; Discussion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0" y="3479006"/>
            <a:ext cx="762000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1500" b="0" i="0" u="none">
                <a:solidFill>
                  <a:srgbClr val="94A3B8"/>
                </a:solidFill>
                <a:latin typeface="Plus Jakarta Sans"/>
              </a:rPr>
              <a:t>Ready to deploy advanced OpenSource Intelligence techniques in your investigative operations?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840485"/>
            <a:ext cx="11029950" cy="7715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2973585"/>
            <a:ext cx="3378249" cy="15335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6949" y="2973585"/>
            <a:ext cx="3378249" cy="15335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2874" y="2973585"/>
            <a:ext cx="3378249" cy="15335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1025" y="1887735"/>
            <a:ext cx="9525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E2E8F0"/>
                </a:solidFill>
                <a:latin typeface="Plus Jakarta Sans"/>
              </a:rPr>
              <a:t>OpenSource Intelligence (</a:t>
            </a:r>
            <a:r>
              <a:rPr sz="1350" b="1" i="0" u="none">
                <a:solidFill>
                  <a:srgbClr val="00F0FF"/>
                </a:solidFill>
                <a:latin typeface="Plus Jakarta Sans"/>
              </a:rPr>
              <a:t>OSINT</a:t>
            </a:r>
            <a:r>
              <a:rPr sz="1350" b="0" i="0" u="none">
                <a:solidFill>
                  <a:srgbClr val="E2E8F0"/>
                </a:solidFill>
                <a:latin typeface="Plus Jakarta Sans"/>
              </a:rPr>
              <a:t>) is the systematic process of gathering, evaluating, analyzing, and synthesizing publicly accessible data to produce actionable security intelligence.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5011935"/>
            <a:ext cx="10544175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Plus Jakarta Sans"/>
              </a:rPr>
              <a:t>Key Axiom:</a:t>
            </a:r>
            <a:r>
              <a:rPr sz="1125" b="0" i="0" u="none">
                <a:solidFill>
                  <a:srgbClr val="38BDF8"/>
                </a:solidFill>
                <a:latin typeface="Plus Jakarta Sans"/>
              </a:rPr>
              <a:t> Not every piece of information is intelligence. Information only transforms into intelligence when it has undergone rigorous verification, contextual analysis, and threat attribution.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6725" y="3211710"/>
            <a:ext cx="26670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6600" y="3630810"/>
            <a:ext cx="3047099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F8FAFC"/>
                </a:solidFill>
                <a:latin typeface="Orbitron"/>
              </a:rPr>
              <a:t>DATA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9150" y="3897510"/>
            <a:ext cx="2901999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sz="975" b="0" i="0" u="none">
                <a:solidFill>
                  <a:srgbClr val="94A3B8"/>
                </a:solidFill>
                <a:latin typeface="Plus Jakarta Sans"/>
              </a:rPr>
              <a:t>Raw, unverified facts, metadata, logs, and public observations.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1674" y="3635573"/>
            <a:ext cx="142875" cy="2286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3600" y="3211710"/>
            <a:ext cx="304800" cy="304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72524" y="3630810"/>
            <a:ext cx="3047099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F8FAFC"/>
                </a:solidFill>
                <a:latin typeface="Orbitron"/>
              </a:rPr>
              <a:t>INFORMATION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45074" y="3897510"/>
            <a:ext cx="2901999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sz="975" b="0" i="0" u="none">
                <a:solidFill>
                  <a:srgbClr val="94A3B8"/>
                </a:solidFill>
                <a:latin typeface="Plus Jakarta Sans"/>
              </a:rPr>
              <a:t>Structured data, correlated records, and categorized findings.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37599" y="3635573"/>
            <a:ext cx="142875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69524" y="321171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98449" y="3630810"/>
            <a:ext cx="3047099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u="none">
                <a:solidFill>
                  <a:srgbClr val="00F0FF"/>
                </a:solidFill>
                <a:latin typeface="Orbitron"/>
              </a:rPr>
              <a:t>INTELLIGENCE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70999" y="3897510"/>
            <a:ext cx="2901999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sz="975" b="0" i="0" u="none">
                <a:solidFill>
                  <a:srgbClr val="CBD5E1"/>
                </a:solidFill>
                <a:latin typeface="Plus Jakarta Sans"/>
              </a:rPr>
              <a:t>Verified, analyzed, and contextualized data driving decision-making.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3425" y="485775"/>
            <a:ext cx="11421427" cy="356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04"/>
              </a:lnSpc>
              <a:defRPr/>
            </a:pPr>
            <a:r>
              <a:rPr sz="2550" b="1" i="0" u="none">
                <a:solidFill>
                  <a:srgbClr val="38BDF8"/>
                </a:solidFill>
                <a:latin typeface="Orbitron"/>
              </a:rPr>
              <a:t>WHAT IS OSINT?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81025" y="485775"/>
            <a:ext cx="38100" cy="356145"/>
          </a:xfrm>
          <a:prstGeom prst="rect">
            <a:avLst/>
          </a:prstGeom>
          <a:solidFill>
            <a:srgbClr val="00F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354460"/>
            <a:ext cx="3524250" cy="27908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354460"/>
            <a:ext cx="3524250" cy="27908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6725" y="2354460"/>
            <a:ext cx="3524250" cy="27908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0550" y="3735585"/>
            <a:ext cx="3505200" cy="285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19150" y="3230760"/>
            <a:ext cx="3200400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Orbitron"/>
              </a:rPr>
              <a:t>Cyber &amp; Fraud Intel</a:t>
            </a:r>
          </a:p>
        </p:txBody>
      </p:sp>
      <p:sp>
        <p:nvSpPr>
          <p:cNvPr id="8" name="Rectangle 7"/>
          <p:cNvSpPr/>
          <p:nvPr/>
        </p:nvSpPr>
        <p:spPr>
          <a:xfrm>
            <a:off x="4343400" y="3735585"/>
            <a:ext cx="3505200" cy="285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572000" y="3230760"/>
            <a:ext cx="3200400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Orbitron"/>
              </a:rPr>
              <a:t>Corporate &amp; Security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96250" y="3735585"/>
            <a:ext cx="3505200" cy="285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324850" y="3230760"/>
            <a:ext cx="3200400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Orbitron"/>
              </a:rPr>
              <a:t>Law &amp; Public Safety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2687835"/>
            <a:ext cx="428625" cy="3429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47750" y="3554610"/>
            <a:ext cx="28194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CBD5E1"/>
                </a:solidFill>
                <a:latin typeface="Plus Jakarta Sans"/>
              </a:rPr>
              <a:t>Cybercrime Investigations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750" y="3883223"/>
            <a:ext cx="28194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CBD5E1"/>
                </a:solidFill>
                <a:latin typeface="Plus Jakarta Sans"/>
              </a:rPr>
              <a:t>Financial Fraud Tracing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7750" y="4211835"/>
            <a:ext cx="28194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CBD5E1"/>
                </a:solidFill>
                <a:latin typeface="Plus Jakarta Sans"/>
              </a:rPr>
              <a:t>Threat Intelligence (CTI)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7750" y="4540448"/>
            <a:ext cx="28194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CBD5E1"/>
                </a:solidFill>
                <a:latin typeface="Plus Jakarta Sans"/>
              </a:rPr>
              <a:t>Digital Forensics (DFIR)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2687835"/>
            <a:ext cx="390525" cy="3429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00600" y="3554610"/>
            <a:ext cx="28194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CBD5E1"/>
                </a:solidFill>
                <a:latin typeface="Plus Jakarta Sans"/>
              </a:rPr>
              <a:t>Corporate Investigations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00600" y="3883223"/>
            <a:ext cx="28194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CBD5E1"/>
                </a:solidFill>
                <a:latin typeface="Plus Jakarta Sans"/>
              </a:rPr>
              <a:t>Brand &amp; Reputation Monitoring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00600" y="4211835"/>
            <a:ext cx="28194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CBD5E1"/>
                </a:solidFill>
                <a:latin typeface="Plus Jakarta Sans"/>
              </a:rPr>
              <a:t>Supply Chain Exposure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00600" y="4540448"/>
            <a:ext cx="28194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CBD5E1"/>
                </a:solidFill>
                <a:latin typeface="Plus Jakarta Sans"/>
              </a:rPr>
              <a:t>Executive Risk Profiling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4850" y="2687835"/>
            <a:ext cx="428625" cy="3429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553450" y="3554610"/>
            <a:ext cx="28194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CBD5E1"/>
                </a:solidFill>
                <a:latin typeface="Plus Jakarta Sans"/>
              </a:rPr>
              <a:t>Law Enforcement Operations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53450" y="3883223"/>
            <a:ext cx="28194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CBD5E1"/>
                </a:solidFill>
                <a:latin typeface="Plus Jakarta Sans"/>
              </a:rPr>
              <a:t>National Security Analysis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53450" y="4211835"/>
            <a:ext cx="28194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CBD5E1"/>
                </a:solidFill>
                <a:latin typeface="Plus Jakarta Sans"/>
              </a:rPr>
              <a:t>Counter-Terrorism Efforts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53450" y="4540448"/>
            <a:ext cx="2819400" cy="214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CBD5E1"/>
                </a:solidFill>
                <a:latin typeface="Plus Jakarta Sans"/>
              </a:rPr>
              <a:t>Missing Persons Tracing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9150" y="3554610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9150" y="3883223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19150" y="4211835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19150" y="4540448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72000" y="3554610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72000" y="3883223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72000" y="4211835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572000" y="4540448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24850" y="3554610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24850" y="3883223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324850" y="4211835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324850" y="4540448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33425" y="485775"/>
            <a:ext cx="11421427" cy="356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04"/>
              </a:lnSpc>
              <a:defRPr/>
            </a:pPr>
            <a:r>
              <a:rPr sz="2550" b="1" i="0" u="none">
                <a:solidFill>
                  <a:srgbClr val="38BDF8"/>
                </a:solidFill>
                <a:latin typeface="Orbitron"/>
              </a:rPr>
              <a:t>WHY IS OSINT IMPORTANT?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81025" y="485775"/>
            <a:ext cx="38100" cy="356145"/>
          </a:xfrm>
          <a:prstGeom prst="rect">
            <a:avLst/>
          </a:prstGeom>
          <a:solidFill>
            <a:srgbClr val="00F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021085"/>
            <a:ext cx="5324475" cy="34575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21085"/>
            <a:ext cx="5324475" cy="34575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4437" y="2335410"/>
            <a:ext cx="4595574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 u="none">
                <a:solidFill>
                  <a:srgbClr val="00F0FF"/>
                </a:solidFill>
                <a:latin typeface="Orbitron"/>
              </a:rPr>
              <a:t>Core Foundations (Modules 1 - 8)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2725935"/>
            <a:ext cx="4695825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94A3B8"/>
                </a:solidFill>
                <a:latin typeface="Plus Jakarta Sans"/>
              </a:rPr>
              <a:t>Building fundamental investigative capabilities across core digital channels.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91337" y="2335410"/>
            <a:ext cx="4625578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 u="none">
                <a:solidFill>
                  <a:srgbClr val="00F0FF"/>
                </a:solidFill>
                <a:latin typeface="Orbitron"/>
              </a:rPr>
              <a:t>Advanced Domains (Modules 9 - 17)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00825" y="2725935"/>
            <a:ext cx="469582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94A3B8"/>
                </a:solidFill>
                <a:latin typeface="Plus Jakarta Sans"/>
              </a:rPr>
              <a:t>Specialized technical threat hunting, darkweb analysis, and legal evidentiary standards.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350" y="2359223"/>
            <a:ext cx="223837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3040260"/>
            <a:ext cx="1609725" cy="2667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8425" y="3040260"/>
            <a:ext cx="2076450" cy="2667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5350" y="3440310"/>
            <a:ext cx="2009775" cy="2667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38475" y="3440310"/>
            <a:ext cx="1609725" cy="2667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5350" y="3840360"/>
            <a:ext cx="1609725" cy="2667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38425" y="3840360"/>
            <a:ext cx="1676400" cy="2667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350" y="4240410"/>
            <a:ext cx="1876425" cy="2667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05125" y="4240410"/>
            <a:ext cx="1476375" cy="2667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00825" y="2359223"/>
            <a:ext cx="195262" cy="1905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00825" y="3240285"/>
            <a:ext cx="1609725" cy="2667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43900" y="3240285"/>
            <a:ext cx="1676400" cy="2667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00825" y="3640335"/>
            <a:ext cx="2009775" cy="2667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3950" y="3640335"/>
            <a:ext cx="2009775" cy="26670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00825" y="4040385"/>
            <a:ext cx="1943100" cy="26670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677275" y="4040385"/>
            <a:ext cx="1943100" cy="266700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00825" y="4440435"/>
            <a:ext cx="1809750" cy="266700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543925" y="4440435"/>
            <a:ext cx="1809750" cy="266700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00825" y="4840485"/>
            <a:ext cx="1609725" cy="2667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33425" y="485775"/>
            <a:ext cx="11421427" cy="356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04"/>
              </a:lnSpc>
              <a:defRPr/>
            </a:pPr>
            <a:r>
              <a:rPr sz="2550" b="1" i="0" u="none">
                <a:solidFill>
                  <a:srgbClr val="38BDF8"/>
                </a:solidFill>
                <a:latin typeface="Orbitron"/>
              </a:rPr>
              <a:t>CURRICULUM OVERVIEW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81025" y="485775"/>
            <a:ext cx="38100" cy="356145"/>
          </a:xfrm>
          <a:prstGeom prst="rect">
            <a:avLst/>
          </a:prstGeom>
          <a:solidFill>
            <a:srgbClr val="00F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402085"/>
            <a:ext cx="11029950" cy="269557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90550" y="2411610"/>
            <a:ext cx="11010900" cy="2676525"/>
          </a:xfrm>
          <a:prstGeom prst="roundRect">
            <a:avLst>
              <a:gd name="adj" fmla="val 0"/>
            </a:avLst>
          </a:prstGeom>
          <a:solidFill>
            <a:srgbClr val="0F172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90550" y="2411610"/>
          <a:ext cx="11010900" cy="2676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19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6087"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00F0FF"/>
                          </a:solidFill>
                          <a:latin typeface="Orbitron"/>
                        </a:rPr>
                        <a:t>Module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00F0FF"/>
                          </a:solidFill>
                          <a:latin typeface="Orbitron"/>
                        </a:rPr>
                        <a:t>Core Domain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00F0FF"/>
                          </a:solidFill>
                          <a:latin typeface="Orbitron"/>
                        </a:rPr>
                        <a:t>Key Capabilities &amp; Techniques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087"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00F0FF"/>
                          </a:solidFill>
                          <a:latin typeface="Plus Jakarta Sans"/>
                        </a:rPr>
                        <a:t>Module 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OSINT Foundations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Intelligence Cycle, Legal/Ethical Rules of Engagement, Cybercrime Context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087"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00F0FF"/>
                          </a:solidFill>
                          <a:latin typeface="Plus Jakarta Sans"/>
                        </a:rPr>
                        <a:t>Module 2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Search Engine Intel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Advanced Google Dorking, Yandex/DuckDuckGo, Cached Indexing, Reverse Image Search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087"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00F0FF"/>
                          </a:solidFill>
                          <a:latin typeface="Plus Jakarta Sans"/>
                        </a:rPr>
                        <a:t>Module 3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Social Media (SOCMINT)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Facebook/X/Instagram Graph Analysis, LinkedIn Profiling, Telegram &amp; Discord Recon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087"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00F0FF"/>
                          </a:solidFill>
                          <a:latin typeface="Plus Jakarta Sans"/>
                        </a:rPr>
                        <a:t>Module 4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Email Investigations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Header Analysis, Breach DB Enumeration, Username Correlation, Domain Reputation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090"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00F0FF"/>
                          </a:solidFill>
                          <a:latin typeface="Plus Jakarta Sans"/>
                        </a:rPr>
                        <a:t>Module 5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Domain &amp; Web OSINT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CBD5E1"/>
                          </a:solidFill>
                          <a:latin typeface="Plus Jakarta Sans"/>
                        </a:rPr>
                        <a:t>WHOIS Records, DNS History, Subdomain Enumeration, SSL/TLS Certificate Logs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90550" y="2868810"/>
            <a:ext cx="171450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305050" y="2868810"/>
            <a:ext cx="247650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781550" y="2868810"/>
            <a:ext cx="681990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90550" y="3321248"/>
            <a:ext cx="17145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305050" y="3321248"/>
            <a:ext cx="24765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781550" y="3321248"/>
            <a:ext cx="68199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90550" y="3759398"/>
            <a:ext cx="17145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2305050" y="3759398"/>
            <a:ext cx="24765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781550" y="3759398"/>
            <a:ext cx="68199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90550" y="4197548"/>
            <a:ext cx="17145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2305050" y="4197548"/>
            <a:ext cx="24765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781550" y="4197548"/>
            <a:ext cx="68199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90550" y="4635698"/>
            <a:ext cx="17145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2305050" y="4635698"/>
            <a:ext cx="24765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4781550" y="4635698"/>
            <a:ext cx="68199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90550" y="5073848"/>
            <a:ext cx="17145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2305050" y="5073848"/>
            <a:ext cx="24765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781550" y="5073848"/>
            <a:ext cx="681990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33425" y="485775"/>
            <a:ext cx="11421427" cy="356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04"/>
              </a:lnSpc>
              <a:defRPr/>
            </a:pPr>
            <a:r>
              <a:rPr sz="2550" b="1" i="0" u="none">
                <a:solidFill>
                  <a:srgbClr val="38BDF8"/>
                </a:solidFill>
                <a:latin typeface="Orbitron"/>
              </a:rPr>
              <a:t>MODULES 1 - 5: WEB &amp; IDENTITY RECON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81025" y="485775"/>
            <a:ext cx="38100" cy="356145"/>
          </a:xfrm>
          <a:prstGeom prst="rect">
            <a:avLst/>
          </a:prstGeom>
          <a:solidFill>
            <a:srgbClr val="00F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940123"/>
            <a:ext cx="532447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9625" y="1940123"/>
            <a:ext cx="5095875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Plus Jakarta Sans"/>
              </a:rPr>
              <a:t>Module 6: IP Infrastructure</a:t>
            </a:r>
            <a:r>
              <a:t>
</a:t>
            </a:r>
            <a:r>
              <a:rPr sz="1125" b="0" i="0" u="none">
                <a:solidFill>
                  <a:srgbClr val="94A3B8"/>
                </a:solidFill>
                <a:latin typeface="Plus Jakarta Sans"/>
              </a:rPr>
              <a:t>Geolocation, ASN Lookups, Passive DNS Records, and Reverse IP Mapping.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9625" y="2521148"/>
            <a:ext cx="5095875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Plus Jakarta Sans"/>
              </a:rPr>
              <a:t>Module 7: Telecom &amp; Phone Intel</a:t>
            </a:r>
            <a:r>
              <a:t>
</a:t>
            </a:r>
            <a:r>
              <a:rPr sz="1125" b="0" i="0" u="none">
                <a:solidFill>
                  <a:srgbClr val="94A3B8"/>
                </a:solidFill>
                <a:latin typeface="Plus Jakarta Sans"/>
              </a:rPr>
              <a:t>Country/Operator identification, Caller ID DBs, and SIM OSINT basics.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102173"/>
            <a:ext cx="5095875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Plus Jakarta Sans"/>
              </a:rPr>
              <a:t>Module 8: Imagery Intelligence (IMINT)</a:t>
            </a:r>
            <a:r>
              <a:t>
</a:t>
            </a:r>
            <a:r>
              <a:rPr sz="1125" b="0" i="0" u="none">
                <a:solidFill>
                  <a:srgbClr val="94A3B8"/>
                </a:solidFill>
                <a:latin typeface="Plus Jakarta Sans"/>
              </a:rPr>
              <a:t>EXIF Metadata extraction, Geolocation verification, and Deepfake detection.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3683198"/>
            <a:ext cx="5095875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Plus Jakarta Sans"/>
              </a:rPr>
              <a:t>Module 9: Cryptocurrency OSINT</a:t>
            </a:r>
            <a:r>
              <a:t>
</a:t>
            </a:r>
            <a:r>
              <a:rPr sz="1125" b="0" i="0" u="none">
                <a:solidFill>
                  <a:srgbClr val="94A3B8"/>
                </a:solidFill>
                <a:latin typeface="Plus Jakarta Sans"/>
              </a:rPr>
              <a:t>Bitcoin/Ethereum tracing, TRC20 analysis, and Exchange Attribution.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1949648"/>
            <a:ext cx="5305425" cy="36004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81025" y="1940123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1025" y="2521148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1025" y="3102173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1025" y="3683198"/>
            <a:ext cx="857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1" i="0" u="none">
                <a:solidFill>
                  <a:srgbClr val="00F0FF"/>
                </a:solidFill>
                <a:latin typeface="JetBrains Mono"/>
              </a:rPr>
              <a:t>&gt;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3425" y="485775"/>
            <a:ext cx="11421427" cy="356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04"/>
              </a:lnSpc>
              <a:defRPr/>
            </a:pPr>
            <a:r>
              <a:rPr sz="2550" b="1" i="0" u="none">
                <a:solidFill>
                  <a:srgbClr val="38BDF8"/>
                </a:solidFill>
                <a:latin typeface="Orbitron"/>
              </a:rPr>
              <a:t>MODULES 6 - 9: TECHNICAL RECONNAISSANCE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81025" y="485775"/>
            <a:ext cx="38100" cy="356145"/>
          </a:xfrm>
          <a:prstGeom prst="rect">
            <a:avLst/>
          </a:prstGeom>
          <a:solidFill>
            <a:srgbClr val="00F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506860"/>
            <a:ext cx="2586037" cy="24860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662" y="2506860"/>
            <a:ext cx="2586037" cy="24860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2506860"/>
            <a:ext cx="2586037" cy="24860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4937" y="2506860"/>
            <a:ext cx="2586037" cy="24860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90550" y="3735585"/>
            <a:ext cx="2566987" cy="285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19150" y="3383160"/>
            <a:ext cx="2215276" cy="419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Orbitron"/>
              </a:rPr>
              <a:t>Mod 10: Dark Web Intel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9150" y="3916560"/>
            <a:ext cx="2109787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94A3B8"/>
                </a:solidFill>
                <a:latin typeface="Plus Jakarta Sans"/>
              </a:rPr>
              <a:t>Tor Onion Services routing, threat actor monitoring, leak site scraping, and marketplace intelligence.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05187" y="3735585"/>
            <a:ext cx="2566987" cy="285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33787" y="3383160"/>
            <a:ext cx="2215276" cy="419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Orbitron"/>
              </a:rPr>
              <a:t>Mod 11: Malware &amp; APKs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33787" y="3916560"/>
            <a:ext cx="2109787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94A3B8"/>
                </a:solidFill>
                <a:latin typeface="Plus Jakarta Sans"/>
              </a:rPr>
              <a:t>Static APK analysis, hash reputation lookups (VirusTotal), IOC collection, and sandboxing indicators.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9825" y="3735585"/>
            <a:ext cx="2566987" cy="285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48425" y="3383160"/>
            <a:ext cx="2215276" cy="419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Orbitron"/>
              </a:rPr>
              <a:t>Mod 12: Business Intel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8425" y="3916560"/>
            <a:ext cx="2109787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94A3B8"/>
                </a:solidFill>
                <a:latin typeface="Plus Jakarta Sans"/>
              </a:rPr>
              <a:t>Corporate registry searches, beneficial ownership identification, director networks, and financial filings.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034462" y="3735585"/>
            <a:ext cx="2566987" cy="285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263062" y="3383160"/>
            <a:ext cx="2215276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Orbitron"/>
              </a:rPr>
              <a:t>Mod 13: GEOINT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63062" y="3707010"/>
            <a:ext cx="2109787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050" b="0" i="0" u="none">
                <a:solidFill>
                  <a:srgbClr val="94A3B8"/>
                </a:solidFill>
                <a:latin typeface="Plus Jakarta Sans"/>
              </a:rPr>
              <a:t>Google Earth Pro analysis, satellite imagery verification, Street View triangulation, and GPS coordinate tracking.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2840235"/>
            <a:ext cx="390525" cy="3429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3787" y="2840235"/>
            <a:ext cx="342900" cy="3429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8425" y="2840235"/>
            <a:ext cx="342900" cy="3429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3062" y="2840235"/>
            <a:ext cx="342900" cy="3429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33425" y="485775"/>
            <a:ext cx="11421427" cy="356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04"/>
              </a:lnSpc>
              <a:defRPr/>
            </a:pPr>
            <a:r>
              <a:rPr sz="2550" b="1" i="0" u="none">
                <a:solidFill>
                  <a:srgbClr val="38BDF8"/>
                </a:solidFill>
                <a:latin typeface="Orbitron"/>
              </a:rPr>
              <a:t>MODULES 10 - 13: SPECIALIZED THREAT DOMAINS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81025" y="485775"/>
            <a:ext cx="38100" cy="356145"/>
          </a:xfrm>
          <a:prstGeom prst="rect">
            <a:avLst/>
          </a:prstGeom>
          <a:solidFill>
            <a:srgbClr val="00F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359223"/>
            <a:ext cx="5324475" cy="27813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359223"/>
            <a:ext cx="5324475" cy="2781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5862" y="2673548"/>
            <a:ext cx="4625578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 u="none">
                <a:solidFill>
                  <a:srgbClr val="00F0FF"/>
                </a:solidFill>
                <a:latin typeface="Orbitron"/>
              </a:rPr>
              <a:t>Mod 14: Cyber Threat Intel (CTI)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064073"/>
            <a:ext cx="46958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Integration with MITRE ATT&amp;CK framework, Indicators of Compromise (IOC) enrichment, threat actor profiling, and STIX/TAXII standards.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3487" y="3978473"/>
            <a:ext cx="4575571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 u="none">
                <a:solidFill>
                  <a:srgbClr val="00F0FF"/>
                </a:solidFill>
                <a:latin typeface="Orbitron"/>
              </a:rPr>
              <a:t>Mod 15: AI-Powered OSINT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5350" y="4368998"/>
            <a:ext cx="46958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Automated reporting, LLM-assisted OSINT workflow generation, automated entity extraction, and AI-driven deepfake verification.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38962" y="2673548"/>
            <a:ext cx="4575571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 u="none">
                <a:solidFill>
                  <a:srgbClr val="00F0FF"/>
                </a:solidFill>
                <a:latin typeface="Orbitron"/>
              </a:rPr>
              <a:t>Mod 16: Digital Evidence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00825" y="3064073"/>
            <a:ext cx="46958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Maintaining Chain of Custody, cryptographic hash verification (MD5, SHA-256), timestamping, and forensic web archiving.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43712" y="3749873"/>
            <a:ext cx="4675584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 u="none">
                <a:solidFill>
                  <a:srgbClr val="00F0FF"/>
                </a:solidFill>
                <a:latin typeface="Orbitron"/>
              </a:rPr>
              <a:t>Mod 17: Report Writing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00825" y="4140398"/>
            <a:ext cx="469582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CBD5E1"/>
                </a:solidFill>
                <a:latin typeface="Plus Jakarta Sans"/>
              </a:rPr>
              <a:t>Drafting court-ready documentation, executive summaries, link analysis diagrams, and chronological timelines.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350" y="2697360"/>
            <a:ext cx="195262" cy="1905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4002285"/>
            <a:ext cx="242887" cy="1905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0825" y="2697360"/>
            <a:ext cx="242887" cy="1905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0825" y="3773685"/>
            <a:ext cx="147637" cy="1905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33425" y="485775"/>
            <a:ext cx="11421427" cy="356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04"/>
              </a:lnSpc>
              <a:defRPr/>
            </a:pPr>
            <a:r>
              <a:rPr sz="2550" b="1" i="0" u="none">
                <a:solidFill>
                  <a:srgbClr val="38BDF8"/>
                </a:solidFill>
                <a:latin typeface="Orbitron"/>
              </a:rPr>
              <a:t>MODULES 14 - 17: CTI, AI &amp; REPORTING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81025" y="485775"/>
            <a:ext cx="38100" cy="356145"/>
          </a:xfrm>
          <a:prstGeom prst="rect">
            <a:avLst/>
          </a:prstGeom>
          <a:solidFill>
            <a:srgbClr val="00F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3425" y="2317551"/>
            <a:ext cx="5030628" cy="356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04"/>
              </a:lnSpc>
              <a:defRPr/>
            </a:pPr>
            <a:r>
              <a:rPr sz="2550" b="1" i="0" u="none">
                <a:solidFill>
                  <a:srgbClr val="38BDF8"/>
                </a:solidFill>
                <a:latin typeface="Orbitron"/>
              </a:rPr>
              <a:t>DATA TO INTELLIGENCE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2317551"/>
            <a:ext cx="38100" cy="356145"/>
          </a:xfrm>
          <a:prstGeom prst="rect">
            <a:avLst/>
          </a:prstGeom>
          <a:solidFill>
            <a:srgbClr val="00F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525"/>
            <a:ext cx="608647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1025" y="2864197"/>
            <a:ext cx="4943475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E2E8F0"/>
                </a:solidFill>
                <a:latin typeface="Plus Jakarta Sans"/>
              </a:rPr>
              <a:t>Raw information collected during investigations is inherently noisy and prone to disinformation.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3351758"/>
            <a:ext cx="4943475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94A3B8"/>
                </a:solidFill>
                <a:latin typeface="Plus Jakarta Sans"/>
              </a:rPr>
              <a:t>Applying formal OSINT methodologies converts fragmented data points into validated, court-admissible threat intelligence that protects organizational assets and supports law enforcement.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4273599"/>
            <a:ext cx="1009650" cy="2667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3075" y="4273599"/>
            <a:ext cx="942975" cy="2667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832</Words>
  <Application>Microsoft Office PowerPoint</Application>
  <PresentationFormat>Widescreen</PresentationFormat>
  <Paragraphs>119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JetBrains Mono</vt:lpstr>
      <vt:lpstr>Orbitron</vt:lpstr>
      <vt:lpstr>Orbitron Black</vt:lpstr>
      <vt:lpstr>Plus Jakarta Sans</vt:lpstr>
      <vt:lpstr>Plus Jakarta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Himanshu</cp:lastModifiedBy>
  <cp:revision>2</cp:revision>
  <dcterms:created xsi:type="dcterms:W3CDTF">2013-01-27T09:14:16Z</dcterms:created>
  <dcterms:modified xsi:type="dcterms:W3CDTF">2026-08-02T13:22:03Z</dcterms:modified>
  <cp:category/>
</cp:coreProperties>
</file>